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15"/>
  </p:notesMasterIdLst>
  <p:handoutMasterIdLst>
    <p:handoutMasterId r:id="rId16"/>
  </p:handoutMasterIdLst>
  <p:sldIdLst>
    <p:sldId id="285" r:id="rId5"/>
    <p:sldId id="300" r:id="rId6"/>
    <p:sldId id="283" r:id="rId7"/>
    <p:sldId id="302" r:id="rId8"/>
    <p:sldId id="293" r:id="rId9"/>
    <p:sldId id="288" r:id="rId10"/>
    <p:sldId id="298" r:id="rId11"/>
    <p:sldId id="299" r:id="rId12"/>
    <p:sldId id="271" r:id="rId13"/>
    <p:sldId id="301" r:id="rId14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8FC3C1-D86B-4718-8E06-9E45BB06D1AF}" v="341" dt="2025-04-25T21:44:18.044"/>
  </p1510:revLst>
</p1510:revInfo>
</file>

<file path=ppt/tableStyles.xml><?xml version="1.0" encoding="utf-8"?>
<a:tblStyleLst xmlns:a="http://schemas.openxmlformats.org/drawingml/2006/main" def="{72833802-FEF1-4C79-8D5D-14CF1EAF98D9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3" autoAdjust="0"/>
    <p:restoredTop sz="95388" autoAdjust="0"/>
  </p:normalViewPr>
  <p:slideViewPr>
    <p:cSldViewPr snapToGrid="0">
      <p:cViewPr varScale="1">
        <p:scale>
          <a:sx n="98" d="100"/>
          <a:sy n="98" d="100"/>
        </p:scale>
        <p:origin x="102" y="36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3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97" d="100"/>
          <a:sy n="97" d="100"/>
        </p:scale>
        <p:origin x="361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5F4DCF1-ECAF-F7A7-2FE7-5E8E893BC4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C1330B0-5BAC-7408-8C3C-78D8336840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pPr rtl="0"/>
            <a:fld id="{A2661D89-2535-43DF-BD6D-0DECFACAC0B2}" type="datetime1">
              <a:rPr lang="de-DE" smtClean="0"/>
              <a:t>25.04.2025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0D7EEB3-E0A5-7440-F7ED-F59975ED1E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548D11-7466-6432-3BF5-64A1A1FA59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CFA70580-B89C-4157-871D-6B9318EE5F5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315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pPr rtl="0"/>
            <a:fld id="{7C6030AF-4347-4F6A-861E-8AEA70B77203}" type="datetime1">
              <a:rPr lang="de-DE" smtClean="0"/>
              <a:t>25.04.2025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de-DE"/>
            </a:defPPr>
          </a:lstStyle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E7AF00E9-A49D-4007-B3B9-A3783809E50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9697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E7AF00E9-A49D-4007-B3B9-A3783809E505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30567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E7AF00E9-A49D-4007-B3B9-A3783809E505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3866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E7AF00E9-A49D-4007-B3B9-A3783809E505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4598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E7AF00E9-A49D-4007-B3B9-A3783809E505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163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E7AF00E9-A49D-4007-B3B9-A3783809E505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9597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E7AF00E9-A49D-4007-B3B9-A3783809E505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7462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E7AF00E9-A49D-4007-B3B9-A3783809E505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281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E7AF00E9-A49D-4007-B3B9-A3783809E505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6266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E7AF00E9-A49D-4007-B3B9-A3783809E505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4642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E7AF00E9-A49D-4007-B3B9-A3783809E505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3191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8020" y="662937"/>
            <a:ext cx="4624442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de-DE" dirty="0"/>
            </a:lvl1pPr>
          </a:lstStyle>
          <a:p>
            <a:pPr lvl="0" rtl="0">
              <a:lnSpc>
                <a:spcPct val="100000"/>
              </a:lnSpc>
            </a:pPr>
            <a:r>
              <a:rPr lang="de-DE"/>
              <a:t>Titel durch Klicken hinzufügen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988CE9D0-E6DB-A38D-ED84-A53D0493E6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267450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de-DE" sz="2000"/>
            </a:lvl1pPr>
          </a:lstStyle>
          <a:p>
            <a:pPr rtl="0"/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868207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bemerk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lipse 6">
            <a:extLst>
              <a:ext uri="{FF2B5EF4-FFF2-40B4-BE49-F238E27FC236}">
                <a16:creationId xmlns:a16="http://schemas.microsoft.com/office/drawing/2014/main" id="{E57989ED-9663-5033-AA83-267069FC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36" y="549274"/>
            <a:ext cx="5179330" cy="2841829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de-DE" sz="5400" dirty="0"/>
            </a:lvl1pPr>
          </a:lstStyle>
          <a:p>
            <a:pPr lvl="0" rtl="0">
              <a:lnSpc>
                <a:spcPct val="100000"/>
              </a:lnSpc>
            </a:pPr>
            <a:r>
              <a:rPr lang="de-DE"/>
              <a:t>Titel durch Klicken hinzufügen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9537" y="3646704"/>
            <a:ext cx="5179330" cy="2706160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buNone/>
              <a:defRPr lang="de-DE" sz="1800">
                <a:solidFill>
                  <a:schemeClr val="tx1"/>
                </a:solidFill>
              </a:defRPr>
            </a:lvl1pPr>
            <a:lvl2pPr marL="457200" indent="0">
              <a:spcBef>
                <a:spcPts val="1000"/>
              </a:spcBef>
              <a:buNone/>
              <a:defRPr lang="de-DE" sz="1200">
                <a:solidFill>
                  <a:schemeClr val="tx1"/>
                </a:solidFill>
              </a:defRPr>
            </a:lvl2pPr>
            <a:lvl3pPr marL="914400" indent="0">
              <a:spcBef>
                <a:spcPts val="1000"/>
              </a:spcBef>
              <a:buNone/>
              <a:defRPr lang="de-DE" sz="1200">
                <a:solidFill>
                  <a:schemeClr val="tx1"/>
                </a:solidFill>
              </a:defRPr>
            </a:lvl3pPr>
            <a:lvl4pPr marL="1371600" indent="0">
              <a:spcBef>
                <a:spcPts val="1000"/>
              </a:spcBef>
              <a:buNone/>
              <a:defRPr lang="de-DE" sz="1200">
                <a:solidFill>
                  <a:schemeClr val="tx1"/>
                </a:solidFill>
              </a:defRPr>
            </a:lvl4pPr>
            <a:lvl5pPr marL="1828800" indent="0">
              <a:spcBef>
                <a:spcPts val="1000"/>
              </a:spcBef>
              <a:buNone/>
              <a:defRPr lang="de-DE"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5392876F-0BBD-F80A-DE7F-8831AD3BF3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26138" y="549275"/>
            <a:ext cx="5654675" cy="57880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de-DE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64E08E8E-10CB-55BC-8AFF-E64C800B9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0" name="Freihandform: Form 15">
              <a:extLst>
                <a:ext uri="{FF2B5EF4-FFF2-40B4-BE49-F238E27FC236}">
                  <a16:creationId xmlns:a16="http://schemas.microsoft.com/office/drawing/2014/main" id="{B439260B-AC6B-1C83-1A63-058A7E7EFCC9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algn="ctr" rtl="0"/>
              <a:endParaRPr lang="de-DE" dirty="0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4ADD32DC-9BAF-DA32-4E29-A6D403E04377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algn="ctr" rtl="0"/>
              <a:endParaRPr lang="de-DE" dirty="0"/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</a:lstStyle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algn="ctr" rtl="0"/>
              <a:endParaRPr lang="de-DE" dirty="0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algn="ctr" rtl="0"/>
              <a:endParaRPr lang="de-DE" dirty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</a:lstStyle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20XX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BA1B0FB-D917-4C8C-928F-313BD683BF39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rmAutofit/>
          </a:bodyPr>
          <a:lstStyle>
            <a:lvl1pPr algn="l">
              <a:lnSpc>
                <a:spcPct val="100000"/>
              </a:lnSpc>
              <a:defRPr lang="de-DE" sz="64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de-DE" sz="2400">
                <a:solidFill>
                  <a:schemeClr val="tx1"/>
                </a:solidFill>
              </a:defRPr>
            </a:lvl1pPr>
            <a:lvl2pPr marL="457200" indent="0" algn="ctr">
              <a:buNone/>
              <a:defRPr lang="de-DE" sz="2000"/>
            </a:lvl2pPr>
            <a:lvl3pPr marL="914400" indent="0" algn="ctr">
              <a:buNone/>
              <a:defRPr lang="de-DE" sz="1800"/>
            </a:lvl3pPr>
            <a:lvl4pPr marL="1371600" indent="0" algn="ctr">
              <a:buNone/>
              <a:defRPr lang="de-DE" sz="1600"/>
            </a:lvl4pPr>
            <a:lvl5pPr marL="1828800" indent="0" algn="ctr">
              <a:buNone/>
              <a:defRPr lang="de-DE" sz="1600"/>
            </a:lvl5pPr>
            <a:lvl6pPr marL="2286000" indent="0" algn="ctr">
              <a:buNone/>
              <a:defRPr lang="de-DE" sz="1600"/>
            </a:lvl6pPr>
            <a:lvl7pPr marL="2743200" indent="0" algn="ctr">
              <a:buNone/>
              <a:defRPr lang="de-DE" sz="1600"/>
            </a:lvl7pPr>
            <a:lvl8pPr marL="3200400" indent="0" algn="ctr">
              <a:buNone/>
              <a:defRPr lang="de-DE" sz="1600"/>
            </a:lvl8pPr>
            <a:lvl9pPr marL="3657600" indent="0" algn="ctr">
              <a:buNone/>
              <a:defRPr lang="de-DE" sz="1600"/>
            </a:lvl9pPr>
          </a:lstStyle>
          <a:p>
            <a:pPr rtl="0"/>
            <a:r>
              <a:rPr lang="de-DE"/>
              <a:t>Untertitel durch Klicken hinzufügen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20XX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BA1B0FB-D917-4C8C-928F-313BD683BF39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</a:lstStyle>
            <a:p>
              <a:pPr algn="ctr" rtl="0"/>
              <a:endParaRPr lang="de-DE" dirty="0"/>
            </a:p>
          </p:txBody>
        </p:sp>
        <p:sp>
          <p:nvSpPr>
            <p:cNvPr id="36" name="Freihandform: Form 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</a:lstStyle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algn="ctr" rtl="0"/>
              <a:endParaRPr lang="de-DE" dirty="0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algn="ctr" rtl="0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gesordn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43C4A872-A473-BFD2-150E-387250C2B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C5C8D53B-A579-BCFA-58E8-C386DABC92CD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</a:lstStyle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23A34CAC-4A03-ADDB-E97F-8675E68FC0B3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algn="ctr" rtl="0"/>
              <a:endParaRPr lang="de-DE" dirty="0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0C733506-2F0D-8F31-52D1-5244F04A706B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algn="ctr" rtl="0"/>
              <a:endParaRPr lang="de-DE" dirty="0"/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29356E3D-E14C-9C43-7CE4-A7156B1E10DB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</a:lstStyle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itel 19">
            <a:extLst>
              <a:ext uri="{FF2B5EF4-FFF2-40B4-BE49-F238E27FC236}">
                <a16:creationId xmlns:a16="http://schemas.microsoft.com/office/drawing/2014/main" id="{85C652DA-55F6-9691-4254-344E0A4E9A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3924"/>
            <a:ext cx="11090275" cy="1684059"/>
          </a:xfrm>
        </p:spPr>
        <p:txBody>
          <a:bodyPr rtlCol="0" anchor="b">
            <a:normAutofit/>
          </a:bodyPr>
          <a:lstStyle>
            <a:lvl1pPr>
              <a:defRPr lang="de-DE" sz="40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22" name="Inhaltsplatzhalter 21">
            <a:extLst>
              <a:ext uri="{FF2B5EF4-FFF2-40B4-BE49-F238E27FC236}">
                <a16:creationId xmlns:a16="http://schemas.microsoft.com/office/drawing/2014/main" id="{4DB7AC4F-2818-7F0D-AC6A-736D5F2C73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0863" y="2419350"/>
            <a:ext cx="11090274" cy="3913188"/>
          </a:xfrm>
        </p:spPr>
        <p:txBody>
          <a:bodyPr rtlCol="0">
            <a:normAutofit/>
          </a:bodyPr>
          <a:lstStyle>
            <a:lvl1pPr marL="0" indent="0">
              <a:buNone/>
              <a:defRPr lang="de-DE" sz="1800">
                <a:solidFill>
                  <a:schemeClr val="tx1"/>
                </a:solidFill>
              </a:defRPr>
            </a:lvl1pPr>
            <a:lvl2pPr>
              <a:defRPr lang="de-DE" sz="1200">
                <a:solidFill>
                  <a:schemeClr val="tx1"/>
                </a:solidFill>
              </a:defRPr>
            </a:lvl2pPr>
            <a:lvl3pPr>
              <a:defRPr lang="de-DE" sz="1200">
                <a:solidFill>
                  <a:schemeClr val="tx1"/>
                </a:solidFill>
              </a:defRPr>
            </a:lvl3pPr>
            <a:lvl4pPr>
              <a:defRPr lang="de-DE" sz="1200">
                <a:solidFill>
                  <a:schemeClr val="tx1"/>
                </a:solidFill>
              </a:defRPr>
            </a:lvl4pPr>
            <a:lvl5pPr>
              <a:defRPr lang="de-DE"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de-DE"/>
              <a:t>Inhalt durch Klicken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20XX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BA1B0FB-D917-4C8C-928F-313BD683BF39}" type="slidenum">
              <a:rPr lang="de-DE" smtClean="0"/>
              <a:t>‹Nr.›</a:t>
            </a:fld>
            <a:endParaRPr lang="de-DE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6C61DF04-D7CB-2B19-8BB9-3E90A6619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10824" y="1514007"/>
            <a:ext cx="734257" cy="760506"/>
            <a:chOff x="5243759" y="1363788"/>
            <a:chExt cx="734257" cy="760506"/>
          </a:xfrm>
        </p:grpSpPr>
        <p:sp>
          <p:nvSpPr>
            <p:cNvPr id="6" name="Freihandform 5">
              <a:extLst>
                <a:ext uri="{FF2B5EF4-FFF2-40B4-BE49-F238E27FC236}">
                  <a16:creationId xmlns:a16="http://schemas.microsoft.com/office/drawing/2014/main" id="{5DE1CC00-F893-E215-8086-65B6605C5F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algn="ctr" rtl="0"/>
              <a:endParaRPr lang="de-DE" dirty="0"/>
            </a:p>
          </p:txBody>
        </p:sp>
        <p:sp>
          <p:nvSpPr>
            <p:cNvPr id="7" name="Freihandform 6">
              <a:extLst>
                <a:ext uri="{FF2B5EF4-FFF2-40B4-BE49-F238E27FC236}">
                  <a16:creationId xmlns:a16="http://schemas.microsoft.com/office/drawing/2014/main" id="{6EBF50D9-F9B8-ADB3-8B4A-AF19564EE6E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algn="ctr" rtl="0"/>
              <a:endParaRPr lang="de-DE" dirty="0"/>
            </a:p>
          </p:txBody>
        </p:sp>
        <p:sp>
          <p:nvSpPr>
            <p:cNvPr id="8" name="Freihandform 8">
              <a:extLst>
                <a:ext uri="{FF2B5EF4-FFF2-40B4-BE49-F238E27FC236}">
                  <a16:creationId xmlns:a16="http://schemas.microsoft.com/office/drawing/2014/main" id="{80BE1060-7183-58F8-EEBF-64135EE82BC5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algn="ctr" rtl="0"/>
              <a:endParaRPr lang="de-DE" dirty="0"/>
            </a:p>
          </p:txBody>
        </p:sp>
      </p:grpSp>
      <p:sp>
        <p:nvSpPr>
          <p:cNvPr id="11" name="Ellipse 10">
            <a:extLst>
              <a:ext uri="{FF2B5EF4-FFF2-40B4-BE49-F238E27FC236}">
                <a16:creationId xmlns:a16="http://schemas.microsoft.com/office/drawing/2014/main" id="{E597A3BE-0D13-9033-E3FD-78202DB79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168304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D8867D9A-3F3B-94C3-244B-0006226AE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063019" y="3199533"/>
            <a:ext cx="3597052" cy="2615018"/>
            <a:chOff x="4541453" y="3199533"/>
            <a:chExt cx="3597052" cy="2615018"/>
          </a:xfrm>
        </p:grpSpPr>
        <p:sp>
          <p:nvSpPr>
            <p:cNvPr id="13" name="Freihandform: Form 38">
              <a:extLst>
                <a:ext uri="{FF2B5EF4-FFF2-40B4-BE49-F238E27FC236}">
                  <a16:creationId xmlns:a16="http://schemas.microsoft.com/office/drawing/2014/main" id="{955FC3D1-6227-A188-CCDB-11D573FD807A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algn="ctr" rtl="0"/>
              <a:endParaRPr lang="de-DE" dirty="0"/>
            </a:p>
          </p:txBody>
        </p: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AE6BE70E-C41E-449D-A48C-4EB6BB7DC20D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5" name="Freihandform: Form 32">
                <a:extLst>
                  <a:ext uri="{FF2B5EF4-FFF2-40B4-BE49-F238E27FC236}">
                    <a16:creationId xmlns:a16="http://schemas.microsoft.com/office/drawing/2014/main" id="{B7C0B12B-49BE-7855-18FB-8583C8DD961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de-DE"/>
                </a:defPPr>
              </a:lstStyle>
              <a:p>
                <a:pPr algn="ctr" rtl="0"/>
                <a:endParaRPr lang="de-DE" dirty="0"/>
              </a:p>
            </p:txBody>
          </p:sp>
          <p:sp>
            <p:nvSpPr>
              <p:cNvPr id="16" name="Ellipse 15">
                <a:extLst>
                  <a:ext uri="{FF2B5EF4-FFF2-40B4-BE49-F238E27FC236}">
                    <a16:creationId xmlns:a16="http://schemas.microsoft.com/office/drawing/2014/main" id="{67C78A37-D378-70D3-D6E3-AB9400EB583E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de-DE"/>
                </a:defPPr>
              </a:lstStyle>
              <a:p>
                <a:pPr algn="ctr" rtl="0"/>
                <a:endParaRPr lang="de-DE" dirty="0"/>
              </a:p>
            </p:txBody>
          </p:sp>
        </p:grp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02491172-466F-19CC-B639-A1C3CAB1D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90545" y="4100655"/>
            <a:ext cx="1335600" cy="1262947"/>
            <a:chOff x="10145015" y="2343978"/>
            <a:chExt cx="1335600" cy="1262947"/>
          </a:xfrm>
        </p:grpSpPr>
        <p:sp>
          <p:nvSpPr>
            <p:cNvPr id="18" name="Freihandform: Form 25">
              <a:extLst>
                <a:ext uri="{FF2B5EF4-FFF2-40B4-BE49-F238E27FC236}">
                  <a16:creationId xmlns:a16="http://schemas.microsoft.com/office/drawing/2014/main" id="{45EC885D-265C-397B-5DAF-57A66CDA30B5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algn="ctr" rtl="0"/>
              <a:endParaRPr lang="de-DE" dirty="0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3601DB21-D937-2F89-DC26-063DFC7800C8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algn="ctr" rtl="0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schnitts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4045464"/>
            <a:ext cx="11115355" cy="2286000"/>
          </a:xfrm>
        </p:spPr>
        <p:txBody>
          <a:bodyPr rtlCol="0" anchor="ctr">
            <a:noAutofit/>
          </a:bodyPr>
          <a:lstStyle>
            <a:lvl1pPr algn="l">
              <a:defRPr lang="de-DE" sz="54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594"/>
            <a:ext cx="12192000" cy="3771878"/>
          </a:xfrm>
        </p:spPr>
        <p:txBody>
          <a:bodyPr rtlCol="0">
            <a:noAutofit/>
          </a:bodyPr>
          <a:lstStyle>
            <a:lvl1pPr marL="0" indent="0" algn="ctr">
              <a:buNone/>
              <a:defRPr lang="de-DE" sz="2000"/>
            </a:lvl1pPr>
          </a:lstStyle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57BF9F63-86BE-5515-AD3C-59481B3FF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20XX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BD12358-51D2-46B3-9BDE-DF29528B9454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899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+ Untertitel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96900"/>
            <a:ext cx="4159160" cy="3155900"/>
          </a:xfrm>
        </p:spPr>
        <p:txBody>
          <a:bodyPr lIns="91440" rtlCol="0" anchor="b">
            <a:noAutofit/>
          </a:bodyPr>
          <a:lstStyle>
            <a:lvl1pPr algn="l">
              <a:defRPr lang="de-DE" sz="40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271" y="3505200"/>
            <a:ext cx="4159160" cy="2352356"/>
          </a:xfrm>
        </p:spPr>
        <p:txBody>
          <a:bodyPr lIns="91440" rIns="91440" rtlCol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lang="de-DE" sz="2400">
                <a:solidFill>
                  <a:schemeClr val="tx1"/>
                </a:solidFill>
              </a:defRPr>
            </a:lvl1pPr>
            <a:lvl2pPr marL="457200" indent="0" algn="ctr">
              <a:buNone/>
              <a:defRPr lang="de-DE" sz="2000"/>
            </a:lvl2pPr>
            <a:lvl3pPr marL="914400" indent="0" algn="ctr">
              <a:buNone/>
              <a:defRPr lang="de-DE" sz="1800"/>
            </a:lvl3pPr>
            <a:lvl4pPr marL="1371600" indent="0" algn="ctr">
              <a:buNone/>
              <a:defRPr lang="de-DE" sz="1600"/>
            </a:lvl4pPr>
            <a:lvl5pPr marL="1828800" indent="0" algn="ctr">
              <a:buNone/>
              <a:defRPr lang="de-DE" sz="1600"/>
            </a:lvl5pPr>
            <a:lvl6pPr marL="2286000" indent="0" algn="ctr">
              <a:buNone/>
              <a:defRPr lang="de-DE" sz="1600"/>
            </a:lvl6pPr>
            <a:lvl7pPr marL="2743200" indent="0" algn="ctr">
              <a:buNone/>
              <a:defRPr lang="de-DE" sz="1600"/>
            </a:lvl7pPr>
            <a:lvl8pPr marL="3200400" indent="0" algn="ctr">
              <a:buNone/>
              <a:defRPr lang="de-DE" sz="1600"/>
            </a:lvl8pPr>
            <a:lvl9pPr marL="3657600" indent="0" algn="ctr">
              <a:buNone/>
              <a:defRPr lang="de-DE" sz="1600"/>
            </a:lvl9pPr>
          </a:lstStyle>
          <a:p>
            <a:pPr rtl="0"/>
            <a:r>
              <a:rPr lang="de-DE"/>
              <a:t>Untertitel durch Klicken hinzufügen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60ABD6E1-FE78-D78B-E80C-09490F5D8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62BB1BCD-5C1C-ED05-D6B4-F92367209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1" name="Freihandform 5">
              <a:extLst>
                <a:ext uri="{FF2B5EF4-FFF2-40B4-BE49-F238E27FC236}">
                  <a16:creationId xmlns:a16="http://schemas.microsoft.com/office/drawing/2014/main" id="{700A5CAB-28E9-FB7A-E72E-39F3ADE58C6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algn="ctr" rtl="0"/>
              <a:endParaRPr lang="de-DE" dirty="0"/>
            </a:p>
          </p:txBody>
        </p:sp>
        <p:sp>
          <p:nvSpPr>
            <p:cNvPr id="12" name="Freihandform 6">
              <a:extLst>
                <a:ext uri="{FF2B5EF4-FFF2-40B4-BE49-F238E27FC236}">
                  <a16:creationId xmlns:a16="http://schemas.microsoft.com/office/drawing/2014/main" id="{2BA2D9BC-CA87-28FA-7A02-455E740EAC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algn="ctr" rtl="0"/>
              <a:endParaRPr lang="de-DE" dirty="0"/>
            </a:p>
          </p:txBody>
        </p:sp>
        <p:sp>
          <p:nvSpPr>
            <p:cNvPr id="13" name="Freihandform 8">
              <a:extLst>
                <a:ext uri="{FF2B5EF4-FFF2-40B4-BE49-F238E27FC236}">
                  <a16:creationId xmlns:a16="http://schemas.microsoft.com/office/drawing/2014/main" id="{734E5ADF-EEF0-2501-9D7B-8FC1A49F60A7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algn="ctr" rtl="0"/>
              <a:endParaRPr lang="de-DE" dirty="0"/>
            </a:p>
          </p:txBody>
        </p:sp>
      </p:grpSp>
      <p:sp>
        <p:nvSpPr>
          <p:cNvPr id="8" name="Bildplatzhalter 14">
            <a:extLst>
              <a:ext uri="{FF2B5EF4-FFF2-40B4-BE49-F238E27FC236}">
                <a16:creationId xmlns:a16="http://schemas.microsoft.com/office/drawing/2014/main" id="{780F3839-9B1B-2346-C1F4-E876E6AE32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78049" y="78871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tIns="365760" rtlCol="0">
            <a:noAutofit/>
          </a:bodyPr>
          <a:lstStyle>
            <a:lvl1pPr marL="0" indent="0" algn="ctr">
              <a:buNone/>
              <a:defRPr lang="de-DE" sz="1800"/>
            </a:lvl1pPr>
          </a:lstStyle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20XX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BD12358-51D2-46B3-9BDE-DF29528B9454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0073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C87E98C0-6053-9701-92D0-4EF9ADBC5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9063019" y="746716"/>
            <a:ext cx="3597052" cy="2615018"/>
            <a:chOff x="4541453" y="3199533"/>
            <a:chExt cx="3597052" cy="2615018"/>
          </a:xfrm>
        </p:grpSpPr>
        <p:sp>
          <p:nvSpPr>
            <p:cNvPr id="8" name="Freihandform: Form 38">
              <a:extLst>
                <a:ext uri="{FF2B5EF4-FFF2-40B4-BE49-F238E27FC236}">
                  <a16:creationId xmlns:a16="http://schemas.microsoft.com/office/drawing/2014/main" id="{C32B1A1D-760B-9D3D-A869-E50FC962A629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algn="ctr" rtl="0"/>
              <a:endParaRPr lang="de-DE" dirty="0"/>
            </a:p>
          </p:txBody>
        </p: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D02EF78B-5BDF-8632-B9B1-087DB042EEC7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0" name="Freihandform: Form 32">
                <a:extLst>
                  <a:ext uri="{FF2B5EF4-FFF2-40B4-BE49-F238E27FC236}">
                    <a16:creationId xmlns:a16="http://schemas.microsoft.com/office/drawing/2014/main" id="{5C54B3E8-515B-0865-9321-DB3793A6224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de-DE"/>
                </a:defPPr>
              </a:lstStyle>
              <a:p>
                <a:pPr algn="ctr" rtl="0"/>
                <a:endParaRPr lang="de-DE" dirty="0"/>
              </a:p>
            </p:txBody>
          </p:sp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56E92718-2CCD-B15D-8DE5-46285BEA256B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de-DE"/>
                </a:defPPr>
              </a:lstStyle>
              <a:p>
                <a:pPr algn="ctr" rtl="0"/>
                <a:endParaRPr lang="de-DE" dirty="0"/>
              </a:p>
            </p:txBody>
          </p:sp>
        </p:grp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AEA0B78B-84F0-8B85-40E8-678689DC1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723112" y="5088958"/>
            <a:ext cx="1335600" cy="1262947"/>
            <a:chOff x="10145015" y="2343978"/>
            <a:chExt cx="1335600" cy="1262947"/>
          </a:xfrm>
        </p:grpSpPr>
        <p:sp>
          <p:nvSpPr>
            <p:cNvPr id="20" name="Freihandform: Form 25">
              <a:extLst>
                <a:ext uri="{FF2B5EF4-FFF2-40B4-BE49-F238E27FC236}">
                  <a16:creationId xmlns:a16="http://schemas.microsoft.com/office/drawing/2014/main" id="{2E5D7C6F-BF77-9B7D-5B12-7AF3ED280B43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algn="ctr" rtl="0"/>
              <a:endParaRPr lang="de-DE" dirty="0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FA599EE6-2673-0AD8-EAE0-45C79326015E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algn="ctr" rtl="0"/>
              <a:endParaRPr lang="de-DE" dirty="0"/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</a:lstStyle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algn="ctr" rtl="0"/>
              <a:endParaRPr lang="de-DE" dirty="0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algn="ctr" rtl="0"/>
              <a:endParaRPr lang="de-DE" dirty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</a:lstStyle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498474"/>
            <a:ext cx="7960421" cy="145021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de-DE" sz="4000" dirty="0"/>
            </a:lvl1pPr>
          </a:lstStyle>
          <a:p>
            <a:pPr lvl="0" rtl="0">
              <a:lnSpc>
                <a:spcPct val="100000"/>
              </a:lnSpc>
            </a:pPr>
            <a:r>
              <a:rPr lang="de-DE"/>
              <a:t>Titel durch Klicken hinzufügen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1343" y="2103039"/>
            <a:ext cx="7929940" cy="3979625"/>
          </a:xfrm>
        </p:spPr>
        <p:txBody>
          <a:bodyPr rtlCol="0">
            <a:normAutofit/>
          </a:bodyPr>
          <a:lstStyle>
            <a:lvl1pPr>
              <a:defRPr lang="de-DE" sz="1800">
                <a:solidFill>
                  <a:schemeClr val="tx1"/>
                </a:solidFill>
              </a:defRPr>
            </a:lvl1pPr>
            <a:lvl2pPr>
              <a:defRPr lang="de-DE" sz="1200">
                <a:solidFill>
                  <a:schemeClr val="tx1"/>
                </a:solidFill>
              </a:defRPr>
            </a:lvl2pPr>
            <a:lvl3pPr>
              <a:defRPr lang="de-DE" sz="1200">
                <a:solidFill>
                  <a:schemeClr val="tx1"/>
                </a:solidFill>
              </a:defRPr>
            </a:lvl3pPr>
            <a:lvl4pPr>
              <a:defRPr lang="de-DE" sz="1200">
                <a:solidFill>
                  <a:schemeClr val="tx1"/>
                </a:solidFill>
              </a:defRPr>
            </a:lvl4pPr>
            <a:lvl5pPr>
              <a:defRPr lang="de-DE"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20XX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BA1B0FB-D917-4C8C-928F-313BD683BF39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0994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+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096D26C0-4AFC-33CC-99BE-317E9A84435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 lang="de-DE" sz="2000"/>
            </a:lvl1pPr>
          </a:lstStyle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376680"/>
            <a:ext cx="9144000" cy="2286000"/>
          </a:xfrm>
        </p:spPr>
        <p:txBody>
          <a:bodyPr rtlCol="0" anchor="b">
            <a:noAutofit/>
          </a:bodyPr>
          <a:lstStyle>
            <a:lvl1pPr algn="ctr">
              <a:defRPr lang="de-DE" sz="54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799840"/>
            <a:ext cx="9144000" cy="2286000"/>
          </a:xfrm>
        </p:spPr>
        <p:txBody>
          <a:bodyPr rtlCol="0">
            <a:noAutofit/>
          </a:bodyPr>
          <a:lstStyle>
            <a:lvl1pPr marL="0" indent="0" algn="ctr">
              <a:buNone/>
              <a:defRPr lang="de-DE" sz="1800">
                <a:solidFill>
                  <a:schemeClr val="tx1"/>
                </a:solidFill>
              </a:defRPr>
            </a:lvl1pPr>
            <a:lvl2pPr marL="457200" indent="0" algn="ctr">
              <a:buNone/>
              <a:defRPr lang="de-DE" sz="2000"/>
            </a:lvl2pPr>
            <a:lvl3pPr marL="914400" indent="0" algn="ctr">
              <a:buNone/>
              <a:defRPr lang="de-DE" sz="1800"/>
            </a:lvl3pPr>
            <a:lvl4pPr marL="1371600" indent="0" algn="ctr">
              <a:buNone/>
              <a:defRPr lang="de-DE" sz="1600"/>
            </a:lvl4pPr>
            <a:lvl5pPr marL="1828800" indent="0" algn="ctr">
              <a:buNone/>
              <a:defRPr lang="de-DE" sz="1600"/>
            </a:lvl5pPr>
            <a:lvl6pPr marL="2286000" indent="0" algn="ctr">
              <a:buNone/>
              <a:defRPr lang="de-DE" sz="1600"/>
            </a:lvl6pPr>
            <a:lvl7pPr marL="2743200" indent="0" algn="ctr">
              <a:buNone/>
              <a:defRPr lang="de-DE" sz="1600"/>
            </a:lvl7pPr>
            <a:lvl8pPr marL="3200400" indent="0" algn="ctr">
              <a:buNone/>
              <a:defRPr lang="de-DE" sz="1600"/>
            </a:lvl8pPr>
            <a:lvl9pPr marL="3657600" indent="0" algn="ctr">
              <a:buNone/>
              <a:defRPr lang="de-DE" sz="1600"/>
            </a:lvl9pPr>
          </a:lstStyle>
          <a:p>
            <a:pPr rtl="0"/>
            <a:r>
              <a:rPr lang="de-DE"/>
              <a:t>Untertitel durch Klicken hinzufügen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20XX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BD12358-51D2-46B3-9BDE-DF29528B9454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552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llipse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algn="ctr" rtl="0"/>
              <a:endParaRPr lang="de-DE" dirty="0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algn="ctr" rtl="0"/>
              <a:endParaRPr lang="de-DE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08635"/>
            <a:ext cx="11090274" cy="1332000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lang="de-DE" sz="40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buNone/>
              <a:defRPr lang="de-DE"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lang="de-DE"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lang="de-DE"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lang="de-DE"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lang="de-DE" sz="18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6B65629D-0977-C0EA-5E0B-C4822F43DAE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5540" y="2097175"/>
            <a:ext cx="5435600" cy="3995650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buNone/>
              <a:defRPr lang="de-DE"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lang="de-DE"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lang="de-DE"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lang="de-DE"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lang="de-DE" sz="18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20XX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BA1B0FB-D917-4C8C-928F-313BD683BF39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6119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Bil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974" y="196900"/>
            <a:ext cx="4899628" cy="2331490"/>
          </a:xfrm>
        </p:spPr>
        <p:txBody>
          <a:bodyPr rtlCol="0" anchor="b" anchorCtr="0">
            <a:noAutofit/>
          </a:bodyPr>
          <a:lstStyle>
            <a:lvl1pPr algn="r">
              <a:defRPr lang="de-DE" sz="40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3162" y="2827209"/>
            <a:ext cx="4917440" cy="3442144"/>
          </a:xfrm>
        </p:spPr>
        <p:txBody>
          <a:bodyPr rtlCol="0">
            <a:normAutofit/>
          </a:bodyPr>
          <a:lstStyle>
            <a:lvl1pPr marL="0" indent="0" algn="r">
              <a:buNone/>
              <a:defRPr lang="de-DE" sz="1800">
                <a:solidFill>
                  <a:schemeClr val="tx1"/>
                </a:solidFill>
              </a:defRPr>
            </a:lvl1pPr>
            <a:lvl2pPr algn="r">
              <a:defRPr lang="de-DE" sz="1200">
                <a:solidFill>
                  <a:schemeClr val="tx1"/>
                </a:solidFill>
              </a:defRPr>
            </a:lvl2pPr>
            <a:lvl3pPr algn="r">
              <a:defRPr lang="de-DE" sz="1200">
                <a:solidFill>
                  <a:schemeClr val="tx1"/>
                </a:solidFill>
              </a:defRPr>
            </a:lvl3pPr>
            <a:lvl4pPr algn="r">
              <a:defRPr lang="de-DE" sz="1200">
                <a:solidFill>
                  <a:schemeClr val="tx1"/>
                </a:solidFill>
              </a:defRPr>
            </a:lvl4pPr>
            <a:lvl5pPr algn="r">
              <a:defRPr lang="de-DE"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588" y="0"/>
            <a:ext cx="6095998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de-DE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904CD02-7C7D-28DD-85A8-2FD92C29D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9" name="Freihandform 5">
              <a:extLst>
                <a:ext uri="{FF2B5EF4-FFF2-40B4-BE49-F238E27FC236}">
                  <a16:creationId xmlns:a16="http://schemas.microsoft.com/office/drawing/2014/main" id="{FB7341D0-DC30-9661-B3E0-91DE7C37946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algn="ctr" rtl="0"/>
              <a:endParaRPr lang="de-DE" dirty="0"/>
            </a:p>
          </p:txBody>
        </p:sp>
        <p:sp>
          <p:nvSpPr>
            <p:cNvPr id="10" name="Freihandform 6">
              <a:extLst>
                <a:ext uri="{FF2B5EF4-FFF2-40B4-BE49-F238E27FC236}">
                  <a16:creationId xmlns:a16="http://schemas.microsoft.com/office/drawing/2014/main" id="{92A118B5-9F91-EA1B-3F95-6BFA5095544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algn="ctr" rtl="0"/>
              <a:endParaRPr lang="de-DE" dirty="0"/>
            </a:p>
          </p:txBody>
        </p:sp>
        <p:sp>
          <p:nvSpPr>
            <p:cNvPr id="11" name="Freihandform 8">
              <a:extLst>
                <a:ext uri="{FF2B5EF4-FFF2-40B4-BE49-F238E27FC236}">
                  <a16:creationId xmlns:a16="http://schemas.microsoft.com/office/drawing/2014/main" id="{208891A5-91FA-D924-CB46-E74B50635001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algn="ctr" rtl="0"/>
              <a:endParaRPr lang="de-DE" dirty="0"/>
            </a:p>
          </p:txBody>
        </p:sp>
      </p:grpSp>
      <p:sp>
        <p:nvSpPr>
          <p:cNvPr id="15" name="Ellipse 14">
            <a:extLst>
              <a:ext uri="{FF2B5EF4-FFF2-40B4-BE49-F238E27FC236}">
                <a16:creationId xmlns:a16="http://schemas.microsoft.com/office/drawing/2014/main" id="{BE5F7483-2261-D4C4-30E3-2D379D8CA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5617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llipse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8315"/>
            <a:ext cx="11090274" cy="1332000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lang="de-DE" sz="40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EFC6ED4-22DD-0C3B-D15A-218307AB6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12" name="Freihandform: Form 25">
              <a:extLst>
                <a:ext uri="{FF2B5EF4-FFF2-40B4-BE49-F238E27FC236}">
                  <a16:creationId xmlns:a16="http://schemas.microsoft.com/office/drawing/2014/main" id="{E4CD0F67-4BE8-1120-FCAE-806F9E18DD5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algn="ctr" rtl="0"/>
              <a:endParaRPr lang="de-DE" dirty="0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59B74B85-E3CB-E24E-54C6-AB161411D93A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algn="ctr" rtl="0"/>
              <a:endParaRPr lang="de-DE" dirty="0"/>
            </a:p>
          </p:txBody>
        </p:sp>
      </p:grpSp>
      <p:sp>
        <p:nvSpPr>
          <p:cNvPr id="15" name="Freihandform: Form 21">
            <a:extLst>
              <a:ext uri="{FF2B5EF4-FFF2-40B4-BE49-F238E27FC236}">
                <a16:creationId xmlns:a16="http://schemas.microsoft.com/office/drawing/2014/main" id="{5781DEED-6608-D622-CA5E-C91FD8645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algn="ctr" rtl="0"/>
              <a:endParaRPr lang="de-DE" dirty="0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algn="ctr" rtl="0"/>
              <a:endParaRPr lang="de-DE" dirty="0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1965095"/>
            <a:ext cx="5435600" cy="3995650"/>
          </a:xfrm>
        </p:spPr>
        <p:txBody>
          <a:bodyPr rtlCol="0">
            <a:normAutofit/>
          </a:bodyPr>
          <a:lstStyle>
            <a:lvl1pPr marL="0" indent="0">
              <a:buNone/>
              <a:defRPr lang="de-DE" sz="1800">
                <a:solidFill>
                  <a:schemeClr val="tx1"/>
                </a:solidFill>
              </a:defRPr>
            </a:lvl1pPr>
            <a:lvl2pPr>
              <a:defRPr lang="de-DE" sz="1800">
                <a:solidFill>
                  <a:schemeClr val="tx1"/>
                </a:solidFill>
              </a:defRPr>
            </a:lvl2pPr>
            <a:lvl3pPr>
              <a:defRPr lang="de-DE" sz="1800">
                <a:solidFill>
                  <a:schemeClr val="tx1"/>
                </a:solidFill>
              </a:defRPr>
            </a:lvl3pPr>
            <a:lvl4pPr>
              <a:defRPr lang="de-DE" sz="1800">
                <a:solidFill>
                  <a:schemeClr val="tx1"/>
                </a:solidFill>
              </a:defRPr>
            </a:lvl4pPr>
            <a:lvl5pPr>
              <a:defRPr lang="de-DE" sz="18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C4B946DE-F802-2F36-2789-09D7F8604081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01305" y="1965095"/>
            <a:ext cx="5339397" cy="3995650"/>
          </a:xfrm>
        </p:spPr>
        <p:txBody>
          <a:bodyPr rtlCol="0">
            <a:normAutofit/>
          </a:bodyPr>
          <a:lstStyle>
            <a:lvl1pPr marL="0" indent="0">
              <a:buNone/>
              <a:defRPr lang="de-DE" sz="1800">
                <a:solidFill>
                  <a:schemeClr val="tx1"/>
                </a:solidFill>
              </a:defRPr>
            </a:lvl1pPr>
            <a:lvl2pPr>
              <a:defRPr lang="de-DE" sz="1800">
                <a:solidFill>
                  <a:schemeClr val="tx1"/>
                </a:solidFill>
              </a:defRPr>
            </a:lvl2pPr>
            <a:lvl3pPr>
              <a:defRPr lang="de-DE" sz="1800">
                <a:solidFill>
                  <a:schemeClr val="tx1"/>
                </a:solidFill>
              </a:defRPr>
            </a:lvl3pPr>
            <a:lvl4pPr>
              <a:defRPr lang="de-DE" sz="1800">
                <a:solidFill>
                  <a:schemeClr val="tx1"/>
                </a:solidFill>
              </a:defRPr>
            </a:lvl4pPr>
            <a:lvl5pPr>
              <a:defRPr lang="de-DE" sz="18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20XX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BA1B0FB-D917-4C8C-928F-313BD683BF39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defPPr>
              <a:defRPr lang="de-DE"/>
            </a:defPPr>
          </a:lstStyle>
          <a:p>
            <a:pPr lvl="0" rtl="0">
              <a:lnSpc>
                <a:spcPct val="100000"/>
              </a:lnSpc>
            </a:pPr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defPPr>
              <a:defRPr lang="de-DE"/>
            </a:defPPr>
          </a:lstStyle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lang="de-DE"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rtl="0"/>
            <a:r>
              <a:rPr lang="de-DE"/>
              <a:t>20XX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lang="de-DE"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rtl="0"/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lang="de-DE"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de-DE" smtClean="0"/>
              <a:pPr rtl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6" r:id="rId3"/>
    <p:sldLayoutId id="2147483697" r:id="rId4"/>
    <p:sldLayoutId id="2147483703" r:id="rId5"/>
    <p:sldLayoutId id="2147483698" r:id="rId6"/>
    <p:sldLayoutId id="2147483704" r:id="rId7"/>
    <p:sldLayoutId id="2147483699" r:id="rId8"/>
    <p:sldLayoutId id="2147483688" r:id="rId9"/>
    <p:sldLayoutId id="2147483686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de-DE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lang="de-DE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lang="de-DE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lang="de-DE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lang="de-DE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lang="de-DE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pxhere.com/en/photo/976208" TargetMode="Externa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pinterest.com/pin/777011741945870040/" TargetMode="Externa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istockphoto.com/de/fotos/auf-die-schulter-klopfen" TargetMode="External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vecteezy.com/vector-art/11115341-financial-business-statistics-with-bar-graph-and-candlestick-chart-show-stock-market-price-and-effective-earning-on-blue-backgroun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7" descr="Digitaler Hintergrund für Datenpunkte">
            <a:extLst>
              <a:ext uri="{FF2B5EF4-FFF2-40B4-BE49-F238E27FC236}">
                <a16:creationId xmlns:a16="http://schemas.microsoft.com/office/drawing/2014/main" id="{1358CD3B-43A8-5BF7-2E60-B0563F068D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4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56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8A84D4AF-8D29-5A55-F3F8-1E928E3B0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76680"/>
            <a:ext cx="9144000" cy="2286000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4400" dirty="0">
                <a:latin typeface="Montserrat Bold" pitchFamily="2" charset="0"/>
              </a:rPr>
              <a:t>Finanzausgaben Analyse-Tool</a:t>
            </a:r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6450744F-A4B6-FD90-F6DA-4EF9A192E3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99840"/>
            <a:ext cx="9144000" cy="298027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>
                <a:latin typeface="Montserrat" pitchFamily="2" charset="0"/>
              </a:rPr>
              <a:t>Hasan Balci, Frédéric Hofer</a:t>
            </a:r>
          </a:p>
        </p:txBody>
      </p:sp>
    </p:spTree>
    <p:extLst>
      <p:ext uri="{BB962C8B-B14F-4D97-AF65-F5344CB8AC3E}">
        <p14:creationId xmlns:p14="http://schemas.microsoft.com/office/powerpoint/2010/main" val="2855514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7" descr="Digitaler Hintergrund für Datenpunkte">
            <a:extLst>
              <a:ext uri="{FF2B5EF4-FFF2-40B4-BE49-F238E27FC236}">
                <a16:creationId xmlns:a16="http://schemas.microsoft.com/office/drawing/2014/main" id="{1358CD3B-43A8-5BF7-2E60-B0563F068D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8A84D4AF-8D29-5A55-F3F8-1E928E3B0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3083560"/>
            <a:ext cx="6096000" cy="690880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4400" dirty="0">
                <a:latin typeface="Montserrat Bold" pitchFamily="2" charset="0"/>
              </a:rPr>
              <a:t>Danke fürs Zuhören</a:t>
            </a:r>
          </a:p>
        </p:txBody>
      </p:sp>
    </p:spTree>
    <p:extLst>
      <p:ext uri="{BB962C8B-B14F-4D97-AF65-F5344CB8AC3E}">
        <p14:creationId xmlns:p14="http://schemas.microsoft.com/office/powerpoint/2010/main" val="1433869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19">
            <a:extLst>
              <a:ext uri="{FF2B5EF4-FFF2-40B4-BE49-F238E27FC236}">
                <a16:creationId xmlns:a16="http://schemas.microsoft.com/office/drawing/2014/main" id="{8C86D541-5040-DA18-E078-14096662C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4564"/>
                    </a14:imgEffect>
                    <a14:imgEffect>
                      <a14:saturation sat="103000"/>
                    </a14:imgEffect>
                    <a14:imgEffect>
                      <a14:brightnessContrast bright="-22000" contrast="-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0370" r="20370"/>
          <a:stretch/>
        </p:blipFill>
        <p:spPr>
          <a:xfrm>
            <a:off x="-410" y="61"/>
            <a:ext cx="6095998" cy="6857939"/>
          </a:xfrm>
          <a:prstGeom prst="rect">
            <a:avLst/>
          </a:prstGeom>
          <a:noFill/>
        </p:spPr>
      </p:pic>
      <p:sp>
        <p:nvSpPr>
          <p:cNvPr id="17" name="Titel 1">
            <a:extLst>
              <a:ext uri="{FF2B5EF4-FFF2-40B4-BE49-F238E27FC236}">
                <a16:creationId xmlns:a16="http://schemas.microsoft.com/office/drawing/2014/main" id="{1B1BC1F7-2105-34ED-00C3-630EBBE0612D}"/>
              </a:ext>
            </a:extLst>
          </p:cNvPr>
          <p:cNvSpPr txBox="1">
            <a:spLocks/>
          </p:cNvSpPr>
          <p:nvPr/>
        </p:nvSpPr>
        <p:spPr>
          <a:xfrm>
            <a:off x="6577393" y="1730415"/>
            <a:ext cx="5132388" cy="517272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de-DE"/>
            </a:defPPr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CH" dirty="0">
                <a:latin typeface="Montserrat Bold" pitchFamily="2" charset="0"/>
              </a:rPr>
              <a:t>Inhaltsverzeichnis</a:t>
            </a:r>
          </a:p>
        </p:txBody>
      </p:sp>
      <p:sp>
        <p:nvSpPr>
          <p:cNvPr id="19" name="Untertitel 4">
            <a:extLst>
              <a:ext uri="{FF2B5EF4-FFF2-40B4-BE49-F238E27FC236}">
                <a16:creationId xmlns:a16="http://schemas.microsoft.com/office/drawing/2014/main" id="{6598A40E-5659-E70D-F0B1-CC13ABC06087}"/>
              </a:ext>
            </a:extLst>
          </p:cNvPr>
          <p:cNvSpPr txBox="1">
            <a:spLocks/>
          </p:cNvSpPr>
          <p:nvPr/>
        </p:nvSpPr>
        <p:spPr>
          <a:xfrm>
            <a:off x="6673424" y="2247687"/>
            <a:ext cx="4940326" cy="2896087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>
              <a:defRPr lang="de-DE"/>
            </a:defPPr>
            <a:lvl1pPr marL="0" indent="0" algn="r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de-DE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de-DE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de-DE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de-DE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2400" dirty="0">
                <a:latin typeface="Montserrat" pitchFamily="2" charset="0"/>
              </a:rPr>
              <a:t>Projektvorstellung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2400" dirty="0">
                <a:latin typeface="Montserrat" pitchFamily="2" charset="0"/>
              </a:rPr>
              <a:t>Teamorganisation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2400" dirty="0">
                <a:latin typeface="Montserrat" pitchFamily="2" charset="0"/>
              </a:rPr>
              <a:t>Einblick in den Code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2400" dirty="0">
                <a:latin typeface="Montserrat" pitchFamily="2" charset="0"/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3207698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910" y="1270657"/>
            <a:ext cx="5132388" cy="517272"/>
          </a:xfrm>
          <a:noFill/>
        </p:spPr>
        <p:txBody>
          <a:bodyPr rtlCol="0" anchor="t">
            <a:noAutofit/>
          </a:bodyPr>
          <a:lstStyle>
            <a:defPPr>
              <a:defRPr lang="de-DE"/>
            </a:defPPr>
          </a:lstStyle>
          <a:p>
            <a:pPr rtl="0"/>
            <a:r>
              <a:rPr lang="de-DE" dirty="0">
                <a:latin typeface="Montserrat Bold" pitchFamily="2" charset="0"/>
              </a:rPr>
              <a:t>Projektvorstellung</a:t>
            </a:r>
          </a:p>
        </p:txBody>
      </p:sp>
      <p:pic>
        <p:nvPicPr>
          <p:cNvPr id="7" name="Bildplatzhalter 17">
            <a:extLst>
              <a:ext uri="{FF2B5EF4-FFF2-40B4-BE49-F238E27FC236}">
                <a16:creationId xmlns:a16="http://schemas.microsoft.com/office/drawing/2014/main" id="{58104626-8F66-9575-5E49-2907EACF11C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564"/>
                    </a14:imgEffect>
                    <a14:imgEffect>
                      <a14:saturation sat="42000"/>
                    </a14:imgEffect>
                    <a14:imgEffect>
                      <a14:brightnessContrast bright="8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5678049" y="788713"/>
            <a:ext cx="5132388" cy="5132388"/>
          </a:xfrm>
          <a:solidFill>
            <a:schemeClr val="accent5"/>
          </a:solidFill>
        </p:spPr>
      </p:pic>
      <p:sp>
        <p:nvSpPr>
          <p:cNvPr id="5" name="Untertitel 4">
            <a:extLst>
              <a:ext uri="{FF2B5EF4-FFF2-40B4-BE49-F238E27FC236}">
                <a16:creationId xmlns:a16="http://schemas.microsoft.com/office/drawing/2014/main" id="{034EDD8E-B456-3022-43EF-084ADEC309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8528" y="2516009"/>
            <a:ext cx="4869521" cy="2981812"/>
          </a:xfrm>
        </p:spPr>
        <p:txBody>
          <a:bodyPr anchor="t"/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CH" sz="1400" dirty="0">
                <a:latin typeface="Montserrat" pitchFamily="2" charset="0"/>
              </a:rPr>
              <a:t>Der Finanztracker ist ein persönliches Tool zur Verwaltung und Analyse deines Cashflows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CH" sz="1400" dirty="0">
                <a:latin typeface="Montserrat" pitchFamily="2" charset="0"/>
              </a:rPr>
              <a:t>Er behält den Überblick über dein aktuelles Vermögen, indem er Einnahmen und Ausgaben nachverfolgt und den Saldo anzeigt.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CH" sz="1400" dirty="0">
                <a:latin typeface="Montserrat" pitchFamily="2" charset="0"/>
              </a:rPr>
              <a:t>Durch die Möglichkeit, Diagramme nach Kategorie zu erstellen, kannst du übersichtlich deine Daten analysieren, und dadurch besser finanziellen Entscheidungen treffen</a:t>
            </a:r>
          </a:p>
        </p:txBody>
      </p:sp>
    </p:spTree>
    <p:extLst>
      <p:ext uri="{BB962C8B-B14F-4D97-AF65-F5344CB8AC3E}">
        <p14:creationId xmlns:p14="http://schemas.microsoft.com/office/powerpoint/2010/main" val="1388592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0577" y="788713"/>
            <a:ext cx="5132388" cy="517272"/>
          </a:xfrm>
          <a:noFill/>
        </p:spPr>
        <p:txBody>
          <a:bodyPr rtlCol="0" anchor="t">
            <a:noAutofit/>
          </a:bodyPr>
          <a:lstStyle>
            <a:defPPr>
              <a:defRPr lang="de-DE"/>
            </a:defPPr>
          </a:lstStyle>
          <a:p>
            <a:pPr rtl="0"/>
            <a:r>
              <a:rPr lang="de-DE" dirty="0">
                <a:latin typeface="Montserrat Bold" pitchFamily="2" charset="0"/>
              </a:rPr>
              <a:t>Projektvorstellung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034EDD8E-B456-3022-43EF-084ADEC309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577" y="2771386"/>
            <a:ext cx="5287472" cy="3019814"/>
          </a:xfrm>
        </p:spPr>
        <p:txBody>
          <a:bodyPr anchor="ctr"/>
          <a:lstStyle/>
          <a:p>
            <a:pPr>
              <a:spcBef>
                <a:spcPts val="600"/>
              </a:spcBef>
            </a:pPr>
            <a:r>
              <a:rPr lang="de-DE" sz="1400" b="1" dirty="0">
                <a:latin typeface="Montserrat" pitchFamily="2" charset="0"/>
              </a:rPr>
              <a:t>Minimalziele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400" dirty="0">
                <a:latin typeface="Montserrat" pitchFamily="2" charset="0"/>
              </a:rPr>
              <a:t>Transaktionen hinzufügen (Typ, Betrag, Kategorie, Datum)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400" dirty="0">
                <a:latin typeface="Montserrat" pitchFamily="2" charset="0"/>
              </a:rPr>
              <a:t>Transaktionen anzeigen (Übersicht aller oder nach Monat/Jahr)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400" dirty="0">
                <a:latin typeface="Montserrat" pitchFamily="2" charset="0"/>
              </a:rPr>
              <a:t>Summen berechnen (Einnahmen, Ausgaben, Saldo)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400" dirty="0">
                <a:latin typeface="Montserrat" pitchFamily="2" charset="0"/>
              </a:rPr>
              <a:t>Diagramme erstellen nach Kategorie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400" dirty="0">
                <a:latin typeface="Montserrat" pitchFamily="2" charset="0"/>
              </a:rPr>
              <a:t>Export nach CSV und PDF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400" dirty="0">
                <a:latin typeface="Montserrat" pitchFamily="2" charset="0"/>
              </a:rPr>
              <a:t>Datenbank zurücksetzen (alle Transaktionen löschen)</a:t>
            </a:r>
          </a:p>
          <a:p>
            <a:pPr>
              <a:spcBef>
                <a:spcPts val="600"/>
              </a:spcBef>
            </a:pPr>
            <a:r>
              <a:rPr lang="de-CH" sz="1400" b="1" dirty="0">
                <a:latin typeface="Montserrat" pitchFamily="2" charset="0"/>
              </a:rPr>
              <a:t>Erweiterungsmöglichkeiten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CH" sz="1400" dirty="0" err="1">
                <a:latin typeface="Montserrat" pitchFamily="2" charset="0"/>
              </a:rPr>
              <a:t>Graphical</a:t>
            </a:r>
            <a:r>
              <a:rPr lang="de-CH" sz="1400" dirty="0">
                <a:latin typeface="Montserrat" pitchFamily="2" charset="0"/>
              </a:rPr>
              <a:t> User Interface</a:t>
            </a:r>
          </a:p>
          <a:p>
            <a:pPr>
              <a:spcBef>
                <a:spcPts val="600"/>
              </a:spcBef>
            </a:pPr>
            <a:r>
              <a:rPr lang="de-CH" sz="1400" b="1" dirty="0">
                <a:latin typeface="Montserrat" pitchFamily="2" charset="0"/>
              </a:rPr>
              <a:t>Ziel erreicht?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CH" sz="1400" dirty="0">
                <a:latin typeface="Montserrat" pitchFamily="2" charset="0"/>
              </a:rPr>
              <a:t>Im Command Line Interface funktionieren alle Features, die wir einbauen wollten.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CH" sz="1400" dirty="0">
                <a:latin typeface="Montserrat" pitchFamily="2" charset="0"/>
              </a:rPr>
              <a:t>Leider stiessen wir beim Erstellen eines GUI danach auf einige Schwierigkeiten: Die Anzeige des GUI skaliert nicht mit dem Fenster, der Scrollbalken funktioniert nicht, und das Export </a:t>
            </a:r>
            <a:r>
              <a:rPr lang="de-CH" sz="1400" dirty="0" err="1">
                <a:latin typeface="Montserrat" pitchFamily="2" charset="0"/>
              </a:rPr>
              <a:t>to</a:t>
            </a:r>
            <a:r>
              <a:rPr lang="de-CH" sz="1400" dirty="0">
                <a:latin typeface="Montserrat" pitchFamily="2" charset="0"/>
              </a:rPr>
              <a:t> PDF-Feature gibt eine Unicode Fehlermeldung aus</a:t>
            </a:r>
          </a:p>
          <a:p>
            <a:pPr>
              <a:spcBef>
                <a:spcPts val="600"/>
              </a:spcBef>
            </a:pPr>
            <a:endParaRPr lang="de-CH" sz="1400" dirty="0">
              <a:latin typeface="Montserrat" pitchFamily="2" charset="0"/>
            </a:endParaRPr>
          </a:p>
          <a:p>
            <a:endParaRPr lang="de-CH" sz="1400" dirty="0">
              <a:latin typeface="Montserrat" pitchFamily="2" charset="0"/>
            </a:endParaRPr>
          </a:p>
        </p:txBody>
      </p:sp>
      <p:pic>
        <p:nvPicPr>
          <p:cNvPr id="8" name="Grafik 7" descr="Ein Bild, das Text, Screenshot, Software, Schrift enthält.&#10;&#10;KI-generierte Inhalte können fehlerhaft sein.">
            <a:extLst>
              <a:ext uri="{FF2B5EF4-FFF2-40B4-BE49-F238E27FC236}">
                <a16:creationId xmlns:a16="http://schemas.microsoft.com/office/drawing/2014/main" id="{B8C49652-7949-4DCB-E09E-E78F43CA6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929" y="1919093"/>
            <a:ext cx="5373494" cy="30198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33558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604170"/>
            <a:ext cx="5132388" cy="517272"/>
          </a:xfrm>
          <a:noFill/>
        </p:spPr>
        <p:txBody>
          <a:bodyPr rtlCol="0" anchor="t">
            <a:noAutofit/>
          </a:bodyPr>
          <a:lstStyle>
            <a:defPPr>
              <a:defRPr lang="de-DE"/>
            </a:defPPr>
          </a:lstStyle>
          <a:p>
            <a:pPr rtl="0"/>
            <a:r>
              <a:rPr lang="de-DE" dirty="0">
                <a:latin typeface="Montserrat Bold" pitchFamily="2" charset="0"/>
              </a:rPr>
              <a:t>Teamorganisation</a:t>
            </a:r>
          </a:p>
        </p:txBody>
      </p:sp>
      <p:pic>
        <p:nvPicPr>
          <p:cNvPr id="7" name="Bildplatzhalter 17">
            <a:extLst>
              <a:ext uri="{FF2B5EF4-FFF2-40B4-BE49-F238E27FC236}">
                <a16:creationId xmlns:a16="http://schemas.microsoft.com/office/drawing/2014/main" id="{58104626-8F66-9575-5E49-2907EACF11C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564"/>
                    </a14:imgEffect>
                    <a14:imgEffect>
                      <a14:brightnessContrast bright="-11000" contras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6667" r="16667"/>
          <a:stretch/>
        </p:blipFill>
        <p:spPr>
          <a:xfrm>
            <a:off x="504000" y="862806"/>
            <a:ext cx="5132388" cy="5132388"/>
          </a:xfrm>
          <a:solidFill>
            <a:schemeClr val="accent5"/>
          </a:solidFill>
        </p:spPr>
      </p:pic>
      <p:sp>
        <p:nvSpPr>
          <p:cNvPr id="5" name="Untertitel 4">
            <a:extLst>
              <a:ext uri="{FF2B5EF4-FFF2-40B4-BE49-F238E27FC236}">
                <a16:creationId xmlns:a16="http://schemas.microsoft.com/office/drawing/2014/main" id="{034EDD8E-B456-3022-43EF-084ADEC309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1433835"/>
            <a:ext cx="5287472" cy="4888089"/>
          </a:xfrm>
        </p:spPr>
        <p:txBody>
          <a:bodyPr anchor="ctr"/>
          <a:lstStyle/>
          <a:p>
            <a:r>
              <a:rPr lang="de-CH" sz="1400" b="1" dirty="0">
                <a:latin typeface="Montserrat" pitchFamily="2" charset="0"/>
              </a:rPr>
              <a:t>Wer hat was gemacht?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CH" sz="1400" dirty="0">
                <a:latin typeface="Montserrat" pitchFamily="2" charset="0"/>
              </a:rPr>
              <a:t>Gemeinsames Coden in </a:t>
            </a:r>
            <a:r>
              <a:rPr lang="de-CH" sz="1400" dirty="0" err="1">
                <a:latin typeface="Montserrat" pitchFamily="2" charset="0"/>
              </a:rPr>
              <a:t>Discord</a:t>
            </a:r>
            <a:r>
              <a:rPr lang="de-CH" sz="1400" dirty="0">
                <a:latin typeface="Montserrat" pitchFamily="2" charset="0"/>
              </a:rPr>
              <a:t> Sessions und Teilen von Code über </a:t>
            </a:r>
            <a:r>
              <a:rPr lang="de-CH" sz="1400" dirty="0" err="1">
                <a:latin typeface="Montserrat" pitchFamily="2" charset="0"/>
              </a:rPr>
              <a:t>Discord</a:t>
            </a:r>
            <a:r>
              <a:rPr lang="de-CH" sz="1400" dirty="0">
                <a:latin typeface="Montserrat" pitchFamily="2" charset="0"/>
              </a:rPr>
              <a:t> Filesharing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CH" sz="1400" dirty="0">
                <a:latin typeface="Montserrat" pitchFamily="2" charset="0"/>
              </a:rPr>
              <a:t>Nutzung von </a:t>
            </a:r>
            <a:r>
              <a:rPr lang="de-CH" sz="1400" b="1" dirty="0">
                <a:latin typeface="Montserrat" pitchFamily="2" charset="0"/>
              </a:rPr>
              <a:t>einem</a:t>
            </a:r>
            <a:r>
              <a:rPr lang="de-CH" sz="1400" dirty="0">
                <a:latin typeface="Montserrat" pitchFamily="2" charset="0"/>
              </a:rPr>
              <a:t> </a:t>
            </a:r>
            <a:r>
              <a:rPr lang="de-CH" sz="1400" dirty="0" err="1">
                <a:latin typeface="Montserrat" pitchFamily="2" charset="0"/>
              </a:rPr>
              <a:t>github</a:t>
            </a:r>
            <a:r>
              <a:rPr lang="de-CH" sz="1400" dirty="0">
                <a:latin typeface="Montserrat" pitchFamily="2" charset="0"/>
              </a:rPr>
              <a:t> Account um </a:t>
            </a:r>
            <a:r>
              <a:rPr lang="de-CH" sz="1400" dirty="0" err="1">
                <a:latin typeface="Montserrat" pitchFamily="2" charset="0"/>
              </a:rPr>
              <a:t>Merge</a:t>
            </a:r>
            <a:r>
              <a:rPr lang="de-CH" sz="1400" dirty="0">
                <a:latin typeface="Montserrat" pitchFamily="2" charset="0"/>
              </a:rPr>
              <a:t>-Konflikte zu verhindern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CH" sz="1400" dirty="0">
                <a:latin typeface="Montserrat" pitchFamily="2" charset="0"/>
              </a:rPr>
              <a:t>Analyse und Optimierungsmöglichkeiten des Codes mit </a:t>
            </a:r>
            <a:r>
              <a:rPr lang="de-CH" sz="1400" dirty="0" err="1">
                <a:latin typeface="Montserrat" pitchFamily="2" charset="0"/>
              </a:rPr>
              <a:t>ChatGPT</a:t>
            </a:r>
            <a:endParaRPr lang="de-CH" sz="1400" dirty="0">
              <a:latin typeface="Montserrat" pitchFamily="2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de-CH" sz="1400" dirty="0">
              <a:latin typeface="Montserrat" pitchFamily="2" charset="0"/>
            </a:endParaRPr>
          </a:p>
          <a:p>
            <a:pPr>
              <a:spcBef>
                <a:spcPts val="600"/>
              </a:spcBef>
            </a:pPr>
            <a:r>
              <a:rPr lang="de-CH" sz="1400" b="1" dirty="0">
                <a:latin typeface="Montserrat" pitchFamily="2" charset="0"/>
              </a:rPr>
              <a:t>Was hat gut geklappt?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CH" sz="1400" dirty="0">
                <a:latin typeface="Montserrat" pitchFamily="2" charset="0"/>
              </a:rPr>
              <a:t>Einigkeit über den Umfang und die Funktionen.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CH" sz="1400" dirty="0">
                <a:latin typeface="Montserrat" pitchFamily="2" charset="0"/>
              </a:rPr>
              <a:t>Aufteilung der anfallenden Arbeit nach Skills.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CH" sz="1400" dirty="0">
                <a:latin typeface="Montserrat" pitchFamily="2" charset="0"/>
              </a:rPr>
              <a:t>Recht viel Fun gerade wegen des kreativen Freiraums</a:t>
            </a:r>
          </a:p>
          <a:p>
            <a:pPr>
              <a:spcBef>
                <a:spcPts val="600"/>
              </a:spcBef>
            </a:pPr>
            <a:endParaRPr lang="de-CH" sz="1400" dirty="0">
              <a:latin typeface="Montserrat" pitchFamily="2" charset="0"/>
            </a:endParaRPr>
          </a:p>
          <a:p>
            <a:pPr>
              <a:spcBef>
                <a:spcPts val="600"/>
              </a:spcBef>
            </a:pPr>
            <a:r>
              <a:rPr lang="de-CH" sz="1400" b="1" dirty="0">
                <a:latin typeface="Montserrat" pitchFamily="2" charset="0"/>
              </a:rPr>
              <a:t>Was könnte besser klappen?</a:t>
            </a:r>
          </a:p>
          <a:p>
            <a:pPr>
              <a:spcBef>
                <a:spcPts val="600"/>
              </a:spcBef>
            </a:pPr>
            <a:r>
              <a:rPr lang="de-CH" sz="1400" dirty="0">
                <a:latin typeface="Montserrat" pitchFamily="2" charset="0"/>
              </a:rPr>
              <a:t>Gemerkt, dass eine Projektstruktur viele Vorteile haben kann: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CH" sz="1400" dirty="0">
                <a:latin typeface="Montserrat" pitchFamily="2" charset="0"/>
              </a:rPr>
              <a:t>Kein «Crunch» am Ende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CH" sz="1400" dirty="0">
                <a:latin typeface="Montserrat" pitchFamily="2" charset="0"/>
              </a:rPr>
              <a:t>Hätten wir «Puffer» geplant, wäre mehr Troubleshooting möglich gewesen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de-CH" sz="14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76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ildplatzhalter 19" descr="Nahaufnahme eines Diagramms">
            <a:extLst>
              <a:ext uri="{FF2B5EF4-FFF2-40B4-BE49-F238E27FC236}">
                <a16:creationId xmlns:a16="http://schemas.microsoft.com/office/drawing/2014/main" id="{A7019768-5E2A-F9D1-62D6-EC7C5F0BBE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56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/>
        </p:blipFill>
        <p:spPr>
          <a:xfrm>
            <a:off x="6096000" y="0"/>
            <a:ext cx="6095998" cy="6858000"/>
          </a:xfrm>
        </p:spPr>
      </p:pic>
      <p:sp>
        <p:nvSpPr>
          <p:cNvPr id="19" name="Titel 1">
            <a:extLst>
              <a:ext uri="{FF2B5EF4-FFF2-40B4-BE49-F238E27FC236}">
                <a16:creationId xmlns:a16="http://schemas.microsoft.com/office/drawing/2014/main" id="{42D889D8-37D0-B584-5E3A-03E873EDCB48}"/>
              </a:ext>
            </a:extLst>
          </p:cNvPr>
          <p:cNvSpPr txBox="1">
            <a:spLocks/>
          </p:cNvSpPr>
          <p:nvPr/>
        </p:nvSpPr>
        <p:spPr>
          <a:xfrm>
            <a:off x="369929" y="341328"/>
            <a:ext cx="5462057" cy="517272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de-DE"/>
            </a:defPPr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CH" dirty="0">
                <a:latin typeface="Montserrat Bold" pitchFamily="2" charset="0"/>
              </a:rPr>
              <a:t>Einblick in den Code</a:t>
            </a:r>
          </a:p>
        </p:txBody>
      </p:sp>
      <p:sp>
        <p:nvSpPr>
          <p:cNvPr id="21" name="Untertitel 4">
            <a:extLst>
              <a:ext uri="{FF2B5EF4-FFF2-40B4-BE49-F238E27FC236}">
                <a16:creationId xmlns:a16="http://schemas.microsoft.com/office/drawing/2014/main" id="{42EBCF7B-AD9B-A9E2-FFB2-C9A3A2972259}"/>
              </a:ext>
            </a:extLst>
          </p:cNvPr>
          <p:cNvSpPr txBox="1">
            <a:spLocks/>
          </p:cNvSpPr>
          <p:nvPr/>
        </p:nvSpPr>
        <p:spPr>
          <a:xfrm>
            <a:off x="604407" y="858600"/>
            <a:ext cx="4993099" cy="517273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defPPr>
              <a:defRPr lang="de-DE"/>
            </a:defPPr>
            <a:lvl1pPr marL="0" indent="0" algn="r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de-DE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de-DE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de-DE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de-DE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de-CH" sz="2400" dirty="0">
                <a:latin typeface="Montserrat" pitchFamily="2" charset="0"/>
              </a:rPr>
              <a:t>Aufbau des Projekt – High Level</a:t>
            </a:r>
          </a:p>
        </p:txBody>
      </p:sp>
      <p:sp>
        <p:nvSpPr>
          <p:cNvPr id="31" name="Untertitel 4">
            <a:extLst>
              <a:ext uri="{FF2B5EF4-FFF2-40B4-BE49-F238E27FC236}">
                <a16:creationId xmlns:a16="http://schemas.microsoft.com/office/drawing/2014/main" id="{B401AD83-462D-04DB-A94A-97972F68FE0E}"/>
              </a:ext>
            </a:extLst>
          </p:cNvPr>
          <p:cNvSpPr txBox="1">
            <a:spLocks/>
          </p:cNvSpPr>
          <p:nvPr/>
        </p:nvSpPr>
        <p:spPr>
          <a:xfrm>
            <a:off x="390577" y="2284497"/>
            <a:ext cx="5287472" cy="30198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de-DE"/>
            </a:defPPr>
            <a:lvl1pPr marL="0" indent="0" algn="r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de-DE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de-DE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de-DE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de-DE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</a:pPr>
            <a:r>
              <a:rPr lang="de-DE" sz="1400" b="1" dirty="0">
                <a:latin typeface="Montserrat" pitchFamily="2" charset="0"/>
              </a:rPr>
              <a:t>Core Logik</a:t>
            </a:r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400" dirty="0">
                <a:latin typeface="Montserrat" pitchFamily="2" charset="0"/>
              </a:rPr>
              <a:t>database.py– SQLite Database Schema, CRUD Funktionen, Reporting und Exporte (CSV/PDF)</a:t>
            </a:r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400" dirty="0">
                <a:latin typeface="Montserrat" pitchFamily="2" charset="0"/>
              </a:rPr>
              <a:t>reset_database.py – </a:t>
            </a:r>
            <a:r>
              <a:rPr lang="de-DE" sz="1400" dirty="0" err="1">
                <a:latin typeface="Montserrat" pitchFamily="2" charset="0"/>
              </a:rPr>
              <a:t>Script</a:t>
            </a:r>
            <a:r>
              <a:rPr lang="de-DE" sz="1400" dirty="0">
                <a:latin typeface="Montserrat" pitchFamily="2" charset="0"/>
              </a:rPr>
              <a:t> um die DB zu leeren</a:t>
            </a:r>
          </a:p>
          <a:p>
            <a:pPr algn="l">
              <a:spcBef>
                <a:spcPts val="600"/>
              </a:spcBef>
            </a:pPr>
            <a:r>
              <a:rPr lang="de-DE" sz="1400" b="1" dirty="0">
                <a:latin typeface="Montserrat" pitchFamily="2" charset="0"/>
              </a:rPr>
              <a:t>Interfaces</a:t>
            </a:r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400" dirty="0">
                <a:latin typeface="Montserrat" pitchFamily="2" charset="0"/>
              </a:rPr>
              <a:t>main.py – Command Line Interface (CLI) Menü</a:t>
            </a:r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400" dirty="0">
                <a:latin typeface="Montserrat" pitchFamily="2" charset="0"/>
              </a:rPr>
              <a:t>gui_ctk.py – Desktop-GUI mit </a:t>
            </a:r>
            <a:r>
              <a:rPr lang="de-DE" sz="1400" dirty="0" err="1">
                <a:latin typeface="Montserrat" pitchFamily="2" charset="0"/>
              </a:rPr>
              <a:t>CustomTkinter</a:t>
            </a:r>
            <a:r>
              <a:rPr lang="de-DE" sz="1400" dirty="0">
                <a:latin typeface="Montserrat" pitchFamily="2" charset="0"/>
              </a:rPr>
              <a:t> &amp; FPDF</a:t>
            </a:r>
          </a:p>
          <a:p>
            <a:pPr algn="l">
              <a:spcBef>
                <a:spcPts val="600"/>
              </a:spcBef>
            </a:pPr>
            <a:r>
              <a:rPr lang="de-DE" sz="1400" b="1" dirty="0">
                <a:latin typeface="Montserrat" pitchFamily="2" charset="0"/>
              </a:rPr>
              <a:t>Assets und Daten</a:t>
            </a:r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400" dirty="0">
                <a:latin typeface="Montserrat" pitchFamily="2" charset="0"/>
              </a:rPr>
              <a:t>logo.png</a:t>
            </a:r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400" dirty="0" err="1">
                <a:latin typeface="Montserrat" pitchFamily="2" charset="0"/>
              </a:rPr>
              <a:t>finanz_tracker.db</a:t>
            </a:r>
            <a:r>
              <a:rPr lang="de-DE" sz="1400" dirty="0">
                <a:latin typeface="Montserrat" pitchFamily="2" charset="0"/>
              </a:rPr>
              <a:t> – SQLite-Datenbankdatei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958DB626-097E-5419-42FC-2105F36172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0094" y="1117236"/>
            <a:ext cx="4507499" cy="50785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523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42D889D8-37D0-B584-5E3A-03E873EDCB48}"/>
              </a:ext>
            </a:extLst>
          </p:cNvPr>
          <p:cNvSpPr txBox="1">
            <a:spLocks/>
          </p:cNvSpPr>
          <p:nvPr/>
        </p:nvSpPr>
        <p:spPr>
          <a:xfrm>
            <a:off x="3364971" y="341328"/>
            <a:ext cx="5462057" cy="517272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de-DE"/>
            </a:defPPr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CH" dirty="0">
                <a:latin typeface="Montserrat Bold" pitchFamily="2" charset="0"/>
              </a:rPr>
              <a:t>Einblick in den Code</a:t>
            </a:r>
          </a:p>
        </p:txBody>
      </p:sp>
      <p:sp>
        <p:nvSpPr>
          <p:cNvPr id="21" name="Untertitel 4">
            <a:extLst>
              <a:ext uri="{FF2B5EF4-FFF2-40B4-BE49-F238E27FC236}">
                <a16:creationId xmlns:a16="http://schemas.microsoft.com/office/drawing/2014/main" id="{42EBCF7B-AD9B-A9E2-FFB2-C9A3A2972259}"/>
              </a:ext>
            </a:extLst>
          </p:cNvPr>
          <p:cNvSpPr txBox="1">
            <a:spLocks/>
          </p:cNvSpPr>
          <p:nvPr/>
        </p:nvSpPr>
        <p:spPr>
          <a:xfrm>
            <a:off x="3599449" y="879000"/>
            <a:ext cx="4993099" cy="517273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defPPr>
              <a:defRPr lang="de-DE"/>
            </a:defPPr>
            <a:lvl1pPr marL="0" indent="0" algn="r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de-DE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de-DE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de-DE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de-DE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de-CH" sz="2400" dirty="0">
                <a:latin typeface="Montserrat" pitchFamily="2" charset="0"/>
              </a:rPr>
              <a:t>Zusammenhänge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A9B4747-661A-BAB7-2366-F6D81A470794}"/>
              </a:ext>
            </a:extLst>
          </p:cNvPr>
          <p:cNvSpPr/>
          <p:nvPr/>
        </p:nvSpPr>
        <p:spPr>
          <a:xfrm>
            <a:off x="2113553" y="2057400"/>
            <a:ext cx="2971800" cy="952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>
                <a:latin typeface="Montserrat" pitchFamily="2" charset="0"/>
              </a:rPr>
              <a:t>CLI</a:t>
            </a:r>
          </a:p>
          <a:p>
            <a:pPr algn="ctr"/>
            <a:r>
              <a:rPr lang="de-CH" dirty="0">
                <a:latin typeface="Montserrat" pitchFamily="2" charset="0"/>
              </a:rPr>
              <a:t>(main.py)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E5FC967-428A-23EC-114E-E2F9CCDA1E58}"/>
              </a:ext>
            </a:extLst>
          </p:cNvPr>
          <p:cNvSpPr/>
          <p:nvPr/>
        </p:nvSpPr>
        <p:spPr>
          <a:xfrm>
            <a:off x="7106649" y="2057400"/>
            <a:ext cx="2971800" cy="952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>
                <a:latin typeface="Montserrat" pitchFamily="2" charset="0"/>
              </a:rPr>
              <a:t>GUI</a:t>
            </a:r>
          </a:p>
          <a:p>
            <a:pPr algn="ctr"/>
            <a:r>
              <a:rPr lang="de-CH" dirty="0">
                <a:latin typeface="Montserrat" pitchFamily="2" charset="0"/>
              </a:rPr>
              <a:t>(gui_ctk.py)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52A0C7F-F616-1F26-765A-BC3AC34228AA}"/>
              </a:ext>
            </a:extLst>
          </p:cNvPr>
          <p:cNvSpPr/>
          <p:nvPr/>
        </p:nvSpPr>
        <p:spPr>
          <a:xfrm>
            <a:off x="4610098" y="3671027"/>
            <a:ext cx="2971800" cy="952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>
                <a:latin typeface="Montserrat" pitchFamily="2" charset="0"/>
              </a:rPr>
              <a:t>Datenschicht</a:t>
            </a:r>
          </a:p>
          <a:p>
            <a:pPr algn="ctr"/>
            <a:r>
              <a:rPr lang="de-CH" dirty="0">
                <a:latin typeface="Montserrat" pitchFamily="2" charset="0"/>
              </a:rPr>
              <a:t>(database.py)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03F3B59-2FD5-6F0A-23AD-02B7F4FE83E1}"/>
              </a:ext>
            </a:extLst>
          </p:cNvPr>
          <p:cNvSpPr/>
          <p:nvPr/>
        </p:nvSpPr>
        <p:spPr>
          <a:xfrm>
            <a:off x="2113549" y="5284654"/>
            <a:ext cx="2971800" cy="952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>
                <a:latin typeface="Montserrat" pitchFamily="2" charset="0"/>
              </a:rPr>
              <a:t>Datenbank</a:t>
            </a:r>
          </a:p>
          <a:p>
            <a:pPr algn="ctr"/>
            <a:r>
              <a:rPr lang="de-CH" dirty="0">
                <a:latin typeface="Montserrat" pitchFamily="2" charset="0"/>
              </a:rPr>
              <a:t>(</a:t>
            </a:r>
            <a:r>
              <a:rPr lang="de-CH" dirty="0" err="1">
                <a:latin typeface="Montserrat" pitchFamily="2" charset="0"/>
              </a:rPr>
              <a:t>finanz_tracker.db</a:t>
            </a:r>
            <a:r>
              <a:rPr lang="de-CH" dirty="0">
                <a:latin typeface="Montserrat" pitchFamily="2" charset="0"/>
              </a:rPr>
              <a:t>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89FC370-2A13-6805-8383-2F80DF836C7C}"/>
              </a:ext>
            </a:extLst>
          </p:cNvPr>
          <p:cNvSpPr/>
          <p:nvPr/>
        </p:nvSpPr>
        <p:spPr>
          <a:xfrm>
            <a:off x="7341128" y="5284654"/>
            <a:ext cx="2971800" cy="952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>
                <a:latin typeface="Montserrat" pitchFamily="2" charset="0"/>
              </a:rPr>
              <a:t>Utility</a:t>
            </a:r>
          </a:p>
          <a:p>
            <a:pPr algn="ctr"/>
            <a:r>
              <a:rPr lang="de-CH" dirty="0">
                <a:latin typeface="Montserrat" pitchFamily="2" charset="0"/>
              </a:rPr>
              <a:t>(reset_database.py)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5B585F2-318D-6BF9-A445-DDEEF53C6CBF}"/>
              </a:ext>
            </a:extLst>
          </p:cNvPr>
          <p:cNvCxnSpPr>
            <a:stCxn id="5" idx="2"/>
            <a:endCxn id="7" idx="1"/>
          </p:cNvCxnSpPr>
          <p:nvPr/>
        </p:nvCxnSpPr>
        <p:spPr>
          <a:xfrm>
            <a:off x="3599453" y="3009900"/>
            <a:ext cx="1010645" cy="1137377"/>
          </a:xfrm>
          <a:prstGeom prst="straightConnector1">
            <a:avLst/>
          </a:prstGeom>
          <a:ln w="82550">
            <a:solidFill>
              <a:schemeClr val="tx1">
                <a:lumMod val="95000"/>
              </a:schemeClr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341D5D29-FFB8-5315-9071-C81BC0893223}"/>
              </a:ext>
            </a:extLst>
          </p:cNvPr>
          <p:cNvCxnSpPr>
            <a:cxnSpLocks/>
            <a:stCxn id="6" idx="2"/>
            <a:endCxn id="7" idx="3"/>
          </p:cNvCxnSpPr>
          <p:nvPr/>
        </p:nvCxnSpPr>
        <p:spPr>
          <a:xfrm flipH="1">
            <a:off x="7581898" y="3009900"/>
            <a:ext cx="1010651" cy="1137377"/>
          </a:xfrm>
          <a:prstGeom prst="straightConnector1">
            <a:avLst/>
          </a:prstGeom>
          <a:ln w="82550">
            <a:solidFill>
              <a:schemeClr val="tx1">
                <a:lumMod val="95000"/>
              </a:schemeClr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EC0F24F-E40B-7457-6E2A-76715F25D201}"/>
              </a:ext>
            </a:extLst>
          </p:cNvPr>
          <p:cNvCxnSpPr>
            <a:cxnSpLocks/>
            <a:stCxn id="8" idx="0"/>
            <a:endCxn id="7" idx="1"/>
          </p:cNvCxnSpPr>
          <p:nvPr/>
        </p:nvCxnSpPr>
        <p:spPr>
          <a:xfrm flipV="1">
            <a:off x="3599449" y="4147277"/>
            <a:ext cx="1010649" cy="1137377"/>
          </a:xfrm>
          <a:prstGeom prst="straightConnector1">
            <a:avLst/>
          </a:prstGeom>
          <a:ln w="82550">
            <a:solidFill>
              <a:schemeClr val="tx1">
                <a:lumMod val="95000"/>
              </a:schemeClr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3D080896-DD51-B204-DEA3-308045C878E3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7581900" y="4147276"/>
            <a:ext cx="1245128" cy="1137378"/>
          </a:xfrm>
          <a:prstGeom prst="straightConnector1">
            <a:avLst/>
          </a:prstGeom>
          <a:ln w="82550">
            <a:solidFill>
              <a:schemeClr val="tx1">
                <a:lumMod val="95000"/>
              </a:schemeClr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531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42D889D8-37D0-B584-5E3A-03E873EDCB48}"/>
              </a:ext>
            </a:extLst>
          </p:cNvPr>
          <p:cNvSpPr txBox="1">
            <a:spLocks/>
          </p:cNvSpPr>
          <p:nvPr/>
        </p:nvSpPr>
        <p:spPr>
          <a:xfrm>
            <a:off x="3364971" y="341328"/>
            <a:ext cx="5462057" cy="517272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de-DE"/>
            </a:defPPr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CH" dirty="0">
                <a:latin typeface="Montserrat Bold" pitchFamily="2" charset="0"/>
              </a:rPr>
              <a:t>Einblick in den Code</a:t>
            </a:r>
          </a:p>
        </p:txBody>
      </p:sp>
      <p:sp>
        <p:nvSpPr>
          <p:cNvPr id="21" name="Untertitel 4">
            <a:extLst>
              <a:ext uri="{FF2B5EF4-FFF2-40B4-BE49-F238E27FC236}">
                <a16:creationId xmlns:a16="http://schemas.microsoft.com/office/drawing/2014/main" id="{42EBCF7B-AD9B-A9E2-FFB2-C9A3A2972259}"/>
              </a:ext>
            </a:extLst>
          </p:cNvPr>
          <p:cNvSpPr txBox="1">
            <a:spLocks/>
          </p:cNvSpPr>
          <p:nvPr/>
        </p:nvSpPr>
        <p:spPr>
          <a:xfrm>
            <a:off x="3603898" y="806000"/>
            <a:ext cx="4993099" cy="517273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defPPr>
              <a:defRPr lang="de-DE"/>
            </a:defPPr>
            <a:lvl1pPr marL="0" indent="0" algn="r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de-DE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de-DE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de-DE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de-DE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de-CH" sz="2400" dirty="0">
                <a:latin typeface="Montserrat" pitchFamily="2" charset="0"/>
              </a:rPr>
              <a:t>Interessante Details</a:t>
            </a:r>
          </a:p>
        </p:txBody>
      </p:sp>
      <p:sp>
        <p:nvSpPr>
          <p:cNvPr id="2" name="Untertitel 4">
            <a:extLst>
              <a:ext uri="{FF2B5EF4-FFF2-40B4-BE49-F238E27FC236}">
                <a16:creationId xmlns:a16="http://schemas.microsoft.com/office/drawing/2014/main" id="{29383D4A-A1B4-1BFF-EEE6-AF19866E72D7}"/>
              </a:ext>
            </a:extLst>
          </p:cNvPr>
          <p:cNvSpPr txBox="1">
            <a:spLocks/>
          </p:cNvSpPr>
          <p:nvPr/>
        </p:nvSpPr>
        <p:spPr>
          <a:xfrm>
            <a:off x="365909" y="1466445"/>
            <a:ext cx="5462057" cy="517273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defPPr>
              <a:defRPr lang="de-DE"/>
            </a:defPPr>
            <a:lvl1pPr marL="0" indent="0" algn="r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de-DE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de-DE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de-DE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de-DE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de-CH" sz="1400" b="1" dirty="0">
                <a:latin typeface="Montserrat" pitchFamily="2" charset="0"/>
              </a:rPr>
              <a:t>«Mehrere Ausgaben in einer Transaktion hinzufügen»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C7B9FE7-C366-6858-F245-50B2D3A281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959"/>
          <a:stretch/>
        </p:blipFill>
        <p:spPr>
          <a:xfrm>
            <a:off x="5752387" y="2050942"/>
            <a:ext cx="6149283" cy="30490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Untertitel 4">
            <a:extLst>
              <a:ext uri="{FF2B5EF4-FFF2-40B4-BE49-F238E27FC236}">
                <a16:creationId xmlns:a16="http://schemas.microsoft.com/office/drawing/2014/main" id="{C794BD9C-2A64-E12C-2293-8722CBD834BE}"/>
              </a:ext>
            </a:extLst>
          </p:cNvPr>
          <p:cNvSpPr txBox="1">
            <a:spLocks/>
          </p:cNvSpPr>
          <p:nvPr/>
        </p:nvSpPr>
        <p:spPr>
          <a:xfrm>
            <a:off x="453201" y="1938386"/>
            <a:ext cx="5287472" cy="83195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defPPr>
              <a:defRPr lang="de-DE"/>
            </a:defPPr>
            <a:lvl1pPr marL="0" indent="0" algn="r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de-DE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de-DE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de-DE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de-DE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400" dirty="0">
                <a:latin typeface="Montserrat" pitchFamily="2" charset="0"/>
              </a:rPr>
              <a:t>Der „Trick“ mehrere Ausgaben auf einen Schlag zusammenzufassen steck im „main.py“ in der Funktion „</a:t>
            </a:r>
            <a:r>
              <a:rPr lang="de-DE" sz="1400" dirty="0" err="1">
                <a:latin typeface="Montserrat" pitchFamily="2" charset="0"/>
              </a:rPr>
              <a:t>add_multiple_expenses</a:t>
            </a:r>
            <a:r>
              <a:rPr lang="de-DE" sz="1400" dirty="0">
                <a:latin typeface="Montserrat" pitchFamily="2" charset="0"/>
              </a:rPr>
              <a:t>()“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de-DE" sz="1400" dirty="0">
              <a:latin typeface="Montserrat" pitchFamily="2" charset="0"/>
            </a:endParaRPr>
          </a:p>
          <a:p>
            <a:pPr algn="l"/>
            <a:endParaRPr lang="de-DE" sz="1400" dirty="0">
              <a:latin typeface="Montserrat" pitchFamily="2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D5F0E68-8538-5F99-34ED-959DA0D2027E}"/>
              </a:ext>
            </a:extLst>
          </p:cNvPr>
          <p:cNvSpPr txBox="1"/>
          <p:nvPr/>
        </p:nvSpPr>
        <p:spPr>
          <a:xfrm>
            <a:off x="365909" y="321670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400" dirty="0">
                <a:latin typeface="Montserrat" pitchFamily="2" charset="0"/>
              </a:rPr>
              <a:t>„</a:t>
            </a:r>
            <a:r>
              <a:rPr lang="de-DE" sz="1400" dirty="0" err="1">
                <a:latin typeface="Montserrat" pitchFamily="2" charset="0"/>
              </a:rPr>
              <a:t>eingabe.split</a:t>
            </a:r>
            <a:r>
              <a:rPr lang="de-DE" sz="1400" dirty="0">
                <a:latin typeface="Montserrat" pitchFamily="2" charset="0"/>
              </a:rPr>
              <a:t>“ teilt die Eingabe in Teil-Strings</a:t>
            </a:r>
            <a:br>
              <a:rPr lang="de-DE" sz="1400" dirty="0">
                <a:latin typeface="Montserrat" pitchFamily="2" charset="0"/>
              </a:rPr>
            </a:br>
            <a:r>
              <a:rPr lang="de-DE" sz="1400" dirty="0">
                <a:latin typeface="Montserrat" pitchFamily="2" charset="0"/>
              </a:rPr>
              <a:t>(Trennung an den Kommas)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33A7290-8F45-0498-BE92-773D370798C9}"/>
              </a:ext>
            </a:extLst>
          </p:cNvPr>
          <p:cNvCxnSpPr>
            <a:cxnSpLocks/>
          </p:cNvCxnSpPr>
          <p:nvPr/>
        </p:nvCxnSpPr>
        <p:spPr>
          <a:xfrm>
            <a:off x="5194300" y="2050942"/>
            <a:ext cx="901699" cy="98871"/>
          </a:xfrm>
          <a:prstGeom prst="straightConnector1">
            <a:avLst/>
          </a:prstGeom>
          <a:ln w="381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662DCF0-97C2-AE89-BF0F-67B898DB0546}"/>
              </a:ext>
            </a:extLst>
          </p:cNvPr>
          <p:cNvCxnSpPr>
            <a:cxnSpLocks/>
          </p:cNvCxnSpPr>
          <p:nvPr/>
        </p:nvCxnSpPr>
        <p:spPr>
          <a:xfrm>
            <a:off x="4921651" y="3340100"/>
            <a:ext cx="1364849" cy="0"/>
          </a:xfrm>
          <a:prstGeom prst="straightConnector1">
            <a:avLst/>
          </a:prstGeom>
          <a:ln w="381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25BC8E98-F7E7-0AB3-DC18-9520AC987E6B}"/>
              </a:ext>
            </a:extLst>
          </p:cNvPr>
          <p:cNvSpPr txBox="1"/>
          <p:nvPr/>
        </p:nvSpPr>
        <p:spPr>
          <a:xfrm>
            <a:off x="365909" y="375405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400" dirty="0">
                <a:latin typeface="Montserrat" pitchFamily="2" charset="0"/>
              </a:rPr>
              <a:t>Jede Teilausgabe in der Schleife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373ED5FA-E2CD-8224-22CC-5AF38B7B0CD1}"/>
              </a:ext>
            </a:extLst>
          </p:cNvPr>
          <p:cNvCxnSpPr>
            <a:cxnSpLocks/>
          </p:cNvCxnSpPr>
          <p:nvPr/>
        </p:nvCxnSpPr>
        <p:spPr>
          <a:xfrm flipV="1">
            <a:off x="3759200" y="3632200"/>
            <a:ext cx="2540000" cy="275739"/>
          </a:xfrm>
          <a:prstGeom prst="straightConnector1">
            <a:avLst/>
          </a:prstGeom>
          <a:ln w="381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88994A4A-0878-E779-C7B1-9B3A055BD76C}"/>
              </a:ext>
            </a:extLst>
          </p:cNvPr>
          <p:cNvSpPr txBox="1"/>
          <p:nvPr/>
        </p:nvSpPr>
        <p:spPr>
          <a:xfrm>
            <a:off x="359203" y="4102975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400" dirty="0">
                <a:latin typeface="Montserrat" pitchFamily="2" charset="0"/>
              </a:rPr>
              <a:t>Wird dann per Doppelpunkt geparst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>
              <a:latin typeface="Montserrat" pitchFamily="2" charset="0"/>
            </a:endParaRPr>
          </a:p>
          <a:p>
            <a:r>
              <a:rPr lang="de-DE" sz="1400" dirty="0">
                <a:latin typeface="Montserrat" pitchFamily="2" charset="0"/>
              </a:rPr>
              <a:t>Somit wird dann über jede Teil-String-Schicht</a:t>
            </a:r>
            <a:br>
              <a:rPr lang="de-DE" sz="1400" dirty="0">
                <a:latin typeface="Montserrat" pitchFamily="2" charset="0"/>
              </a:rPr>
            </a:br>
            <a:r>
              <a:rPr lang="de-DE" sz="1400" dirty="0">
                <a:latin typeface="Montserrat" pitchFamily="2" charset="0"/>
              </a:rPr>
              <a:t> „</a:t>
            </a:r>
            <a:r>
              <a:rPr lang="de-DE" sz="1400" dirty="0" err="1">
                <a:latin typeface="Montserrat" pitchFamily="2" charset="0"/>
              </a:rPr>
              <a:t>kategorie:betrag</a:t>
            </a:r>
            <a:r>
              <a:rPr lang="de-DE" sz="1400" dirty="0">
                <a:latin typeface="Montserrat" pitchFamily="2" charset="0"/>
              </a:rPr>
              <a:t>“ extrahiert und gespeichert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798FA762-AF82-E5E6-3790-FECC6E572E0F}"/>
              </a:ext>
            </a:extLst>
          </p:cNvPr>
          <p:cNvCxnSpPr>
            <a:cxnSpLocks/>
          </p:cNvCxnSpPr>
          <p:nvPr/>
        </p:nvCxnSpPr>
        <p:spPr>
          <a:xfrm flipV="1">
            <a:off x="4127901" y="3885771"/>
            <a:ext cx="2577699" cy="366479"/>
          </a:xfrm>
          <a:prstGeom prst="straightConnector1">
            <a:avLst/>
          </a:prstGeom>
          <a:ln w="381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04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5" descr="Ein Bild, das Blau, Majorelle Blue, Electric Blue (Farbe), Screenshot enthält.&#10;&#10;KI-generierte Inhalte können fehlerhaft sein.">
            <a:extLst>
              <a:ext uri="{FF2B5EF4-FFF2-40B4-BE49-F238E27FC236}">
                <a16:creationId xmlns:a16="http://schemas.microsoft.com/office/drawing/2014/main" id="{A496DCE5-C34A-22C2-A9D8-E90DFC8CE8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2500" b="22500"/>
          <a:stretch/>
        </p:blipFill>
        <p:spPr>
          <a:xfrm>
            <a:off x="32" y="4594"/>
            <a:ext cx="12191936" cy="3419812"/>
          </a:xfrm>
          <a:noFill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2B048FD-9D43-FC6E-9A67-AC578DA0606A}"/>
              </a:ext>
            </a:extLst>
          </p:cNvPr>
          <p:cNvSpPr txBox="1">
            <a:spLocks/>
          </p:cNvSpPr>
          <p:nvPr/>
        </p:nvSpPr>
        <p:spPr>
          <a:xfrm>
            <a:off x="1691461" y="4284678"/>
            <a:ext cx="8809078" cy="1163622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de-DE"/>
            </a:defPPr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CH" sz="4400" dirty="0">
                <a:latin typeface="Montserrat Bold" pitchFamily="2" charset="0"/>
              </a:rPr>
              <a:t>Live Demo</a:t>
            </a:r>
          </a:p>
          <a:p>
            <a:pPr algn="ctr"/>
            <a:r>
              <a:rPr lang="de-DE" sz="4400" dirty="0">
                <a:latin typeface="Montserrat Bold" pitchFamily="2" charset="0"/>
              </a:rPr>
              <a:t>Finanzausgaben Analyse-Tool</a:t>
            </a:r>
            <a:endParaRPr lang="de-CH" sz="4400" dirty="0">
              <a:latin typeface="Montserrat 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748091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976250_TF33713516_Win32" id="{FA432118-3671-4A9A-B6AE-C8E661E198BC}" vid="{CDB7179C-22AA-4A70-AACE-21A927A13D6D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92d05dc-b78b-430f-a62c-896df535a9f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80EA05E6BED2E4B9FB77390BCDD4DDC" ma:contentTypeVersion="9" ma:contentTypeDescription="Ein neues Dokument erstellen." ma:contentTypeScope="" ma:versionID="b90c29ae369919531924fbd1e3aed086">
  <xsd:schema xmlns:xsd="http://www.w3.org/2001/XMLSchema" xmlns:xs="http://www.w3.org/2001/XMLSchema" xmlns:p="http://schemas.microsoft.com/office/2006/metadata/properties" xmlns:ns3="f92d05dc-b78b-430f-a62c-896df535a9f3" xmlns:ns4="f4c3954b-8488-4b0d-af95-47ec7cc43633" targetNamespace="http://schemas.microsoft.com/office/2006/metadata/properties" ma:root="true" ma:fieldsID="ed9b82d73c4a74adb792db7825c784f2" ns3:_="" ns4:_="">
    <xsd:import namespace="f92d05dc-b78b-430f-a62c-896df535a9f3"/>
    <xsd:import namespace="f4c3954b-8488-4b0d-af95-47ec7cc4363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2d05dc-b78b-430f-a62c-896df535a9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c3954b-8488-4b0d-af95-47ec7cc43633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342EE1-43E5-4AFB-895D-B61B9656DC14}">
  <ds:schemaRefs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f4c3954b-8488-4b0d-af95-47ec7cc43633"/>
    <ds:schemaRef ds:uri="http://schemas.openxmlformats.org/package/2006/metadata/core-properties"/>
    <ds:schemaRef ds:uri="http://purl.org/dc/terms/"/>
    <ds:schemaRef ds:uri="f92d05dc-b78b-430f-a62c-896df535a9f3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F49CD38-5B57-4682-9FCE-B9174068D0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306FF04-B5C4-4B14-9B56-E91F817C2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92d05dc-b78b-430f-a62c-896df535a9f3"/>
    <ds:schemaRef ds:uri="f4c3954b-8488-4b0d-af95-47ec7cc436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Design für 3D-Schwebebilder</Template>
  <TotalTime>0</TotalTime>
  <Words>494</Words>
  <Application>Microsoft Office PowerPoint</Application>
  <PresentationFormat>Breitbild</PresentationFormat>
  <Paragraphs>84</Paragraphs>
  <Slides>10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7" baseType="lpstr">
      <vt:lpstr>Arial</vt:lpstr>
      <vt:lpstr>Calibri</vt:lpstr>
      <vt:lpstr>Gill Sans MT</vt:lpstr>
      <vt:lpstr>Montserrat</vt:lpstr>
      <vt:lpstr>Montserrat Bold</vt:lpstr>
      <vt:lpstr>Walbaum Display</vt:lpstr>
      <vt:lpstr>3DFloatVTI</vt:lpstr>
      <vt:lpstr>Finanzausgaben Analyse-Tool</vt:lpstr>
      <vt:lpstr>PowerPoint-Präsentation</vt:lpstr>
      <vt:lpstr>Projektvorstellung</vt:lpstr>
      <vt:lpstr>Projektvorstellung</vt:lpstr>
      <vt:lpstr>Teamorganisation</vt:lpstr>
      <vt:lpstr>PowerPoint-Präsentation</vt:lpstr>
      <vt:lpstr>PowerPoint-Präsentation</vt:lpstr>
      <vt:lpstr>PowerPoint-Präsentation</vt:lpstr>
      <vt:lpstr>PowerPoint-Präsentation</vt:lpstr>
      <vt:lpstr>Danke fürs Zuhören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Hofer Frédéric</dc:creator>
  <cp:lastModifiedBy>Hofer Frédéric</cp:lastModifiedBy>
  <cp:revision>2</cp:revision>
  <dcterms:created xsi:type="dcterms:W3CDTF">2025-04-25T18:12:10Z</dcterms:created>
  <dcterms:modified xsi:type="dcterms:W3CDTF">2025-04-25T21:50:06Z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0x010100480EA05E6BED2E4B9FB77390BCDD4DDC</vt:lpwstr>
  </property>
  <property fmtid="{D5CDD505-2E9C-101B-9397-08002B2CF9AE}" pid="3" name="MediaServiceImageTags">
    <vt:lpwstr/>
  </property>
</Properties>
</file>